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6" r:id="rId2"/>
    <p:sldId id="315"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38" r:id="rId25"/>
    <p:sldId id="339" r:id="rId26"/>
    <p:sldId id="340" r:id="rId27"/>
    <p:sldId id="341" r:id="rId28"/>
    <p:sldId id="342" r:id="rId29"/>
    <p:sldId id="343" r:id="rId30"/>
    <p:sldId id="344" r:id="rId31"/>
    <p:sldId id="345" r:id="rId32"/>
    <p:sldId id="346" r:id="rId33"/>
    <p:sldId id="347" r:id="rId34"/>
    <p:sldId id="348" r:id="rId35"/>
    <p:sldId id="349" r:id="rId36"/>
    <p:sldId id="350" r:id="rId37"/>
    <p:sldId id="351" r:id="rId38"/>
    <p:sldId id="352" r:id="rId39"/>
    <p:sldId id="353" r:id="rId40"/>
    <p:sldId id="354" r:id="rId41"/>
    <p:sldId id="355" r:id="rId42"/>
    <p:sldId id="356" r:id="rId43"/>
    <p:sldId id="357" r:id="rId44"/>
    <p:sldId id="358" r:id="rId45"/>
    <p:sldId id="359" r:id="rId46"/>
    <p:sldId id="360" r:id="rId47"/>
    <p:sldId id="361" r:id="rId48"/>
    <p:sldId id="362" r:id="rId49"/>
    <p:sldId id="363" r:id="rId50"/>
    <p:sldId id="364" r:id="rId51"/>
    <p:sldId id="365" r:id="rId52"/>
    <p:sldId id="366" r:id="rId53"/>
    <p:sldId id="367" r:id="rId54"/>
    <p:sldId id="368" r:id="rId55"/>
    <p:sldId id="369" r:id="rId56"/>
    <p:sldId id="370" r:id="rId57"/>
    <p:sldId id="371" r:id="rId58"/>
    <p:sldId id="372" r:id="rId59"/>
    <p:sldId id="373"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552" autoAdjust="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70BCD2-139D-461D-B41D-31793AED16E9}"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7FE9-D7DA-41B9-B331-F2622CA2489F}" type="slidenum">
              <a:rPr lang="en-US" smtClean="0"/>
              <a:t>‹#›</a:t>
            </a:fld>
            <a:endParaRPr lang="en-US"/>
          </a:p>
        </p:txBody>
      </p:sp>
    </p:spTree>
    <p:extLst>
      <p:ext uri="{BB962C8B-B14F-4D97-AF65-F5344CB8AC3E}">
        <p14:creationId xmlns:p14="http://schemas.microsoft.com/office/powerpoint/2010/main" val="16484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70BCD2-139D-461D-B41D-31793AED16E9}"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7FE9-D7DA-41B9-B331-F2622CA2489F}" type="slidenum">
              <a:rPr lang="en-US" smtClean="0"/>
              <a:t>‹#›</a:t>
            </a:fld>
            <a:endParaRPr lang="en-US"/>
          </a:p>
        </p:txBody>
      </p:sp>
    </p:spTree>
    <p:extLst>
      <p:ext uri="{BB962C8B-B14F-4D97-AF65-F5344CB8AC3E}">
        <p14:creationId xmlns:p14="http://schemas.microsoft.com/office/powerpoint/2010/main" val="3390765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70BCD2-139D-461D-B41D-31793AED16E9}"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7FE9-D7DA-41B9-B331-F2622CA2489F}" type="slidenum">
              <a:rPr lang="en-US" smtClean="0"/>
              <a:t>‹#›</a:t>
            </a:fld>
            <a:endParaRPr lang="en-US"/>
          </a:p>
        </p:txBody>
      </p:sp>
    </p:spTree>
    <p:extLst>
      <p:ext uri="{BB962C8B-B14F-4D97-AF65-F5344CB8AC3E}">
        <p14:creationId xmlns:p14="http://schemas.microsoft.com/office/powerpoint/2010/main" val="49559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70BCD2-139D-461D-B41D-31793AED16E9}"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7FE9-D7DA-41B9-B331-F2622CA2489F}" type="slidenum">
              <a:rPr lang="en-US" smtClean="0"/>
              <a:t>‹#›</a:t>
            </a:fld>
            <a:endParaRPr lang="en-US"/>
          </a:p>
        </p:txBody>
      </p:sp>
    </p:spTree>
    <p:extLst>
      <p:ext uri="{BB962C8B-B14F-4D97-AF65-F5344CB8AC3E}">
        <p14:creationId xmlns:p14="http://schemas.microsoft.com/office/powerpoint/2010/main" val="344894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70BCD2-139D-461D-B41D-31793AED16E9}" type="datetimeFigureOut">
              <a:rPr lang="en-US" smtClean="0"/>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27FE9-D7DA-41B9-B331-F2622CA2489F}" type="slidenum">
              <a:rPr lang="en-US" smtClean="0"/>
              <a:t>‹#›</a:t>
            </a:fld>
            <a:endParaRPr lang="en-US"/>
          </a:p>
        </p:txBody>
      </p:sp>
    </p:spTree>
    <p:extLst>
      <p:ext uri="{BB962C8B-B14F-4D97-AF65-F5344CB8AC3E}">
        <p14:creationId xmlns:p14="http://schemas.microsoft.com/office/powerpoint/2010/main" val="3433785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70BCD2-139D-461D-B41D-31793AED16E9}" type="datetimeFigureOut">
              <a:rPr lang="en-US" smtClean="0"/>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27FE9-D7DA-41B9-B331-F2622CA2489F}" type="slidenum">
              <a:rPr lang="en-US" smtClean="0"/>
              <a:t>‹#›</a:t>
            </a:fld>
            <a:endParaRPr lang="en-US"/>
          </a:p>
        </p:txBody>
      </p:sp>
    </p:spTree>
    <p:extLst>
      <p:ext uri="{BB962C8B-B14F-4D97-AF65-F5344CB8AC3E}">
        <p14:creationId xmlns:p14="http://schemas.microsoft.com/office/powerpoint/2010/main" val="1733510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70BCD2-139D-461D-B41D-31793AED16E9}" type="datetimeFigureOut">
              <a:rPr lang="en-US" smtClean="0"/>
              <a:t>5/12/2015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F27FE9-D7DA-41B9-B331-F2622CA2489F}" type="slidenum">
              <a:rPr lang="en-US" smtClean="0"/>
              <a:t>‹#›</a:t>
            </a:fld>
            <a:endParaRPr lang="en-US"/>
          </a:p>
        </p:txBody>
      </p:sp>
    </p:spTree>
    <p:extLst>
      <p:ext uri="{BB962C8B-B14F-4D97-AF65-F5344CB8AC3E}">
        <p14:creationId xmlns:p14="http://schemas.microsoft.com/office/powerpoint/2010/main" val="1632712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70BCD2-139D-461D-B41D-31793AED16E9}" type="datetimeFigureOut">
              <a:rPr lang="en-US" smtClean="0"/>
              <a:t>5/12/2015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F27FE9-D7DA-41B9-B331-F2622CA2489F}" type="slidenum">
              <a:rPr lang="en-US" smtClean="0"/>
              <a:t>‹#›</a:t>
            </a:fld>
            <a:endParaRPr lang="en-US"/>
          </a:p>
        </p:txBody>
      </p:sp>
    </p:spTree>
    <p:extLst>
      <p:ext uri="{BB962C8B-B14F-4D97-AF65-F5344CB8AC3E}">
        <p14:creationId xmlns:p14="http://schemas.microsoft.com/office/powerpoint/2010/main" val="1789776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70BCD2-139D-461D-B41D-31793AED16E9}" type="datetimeFigureOut">
              <a:rPr lang="en-US" smtClean="0"/>
              <a:t>5/12/2015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F27FE9-D7DA-41B9-B331-F2622CA2489F}" type="slidenum">
              <a:rPr lang="en-US" smtClean="0"/>
              <a:t>‹#›</a:t>
            </a:fld>
            <a:endParaRPr lang="en-US"/>
          </a:p>
        </p:txBody>
      </p:sp>
    </p:spTree>
    <p:extLst>
      <p:ext uri="{BB962C8B-B14F-4D97-AF65-F5344CB8AC3E}">
        <p14:creationId xmlns:p14="http://schemas.microsoft.com/office/powerpoint/2010/main" val="3772532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70BCD2-139D-461D-B41D-31793AED16E9}" type="datetimeFigureOut">
              <a:rPr lang="en-US" smtClean="0"/>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27FE9-D7DA-41B9-B331-F2622CA2489F}" type="slidenum">
              <a:rPr lang="en-US" smtClean="0"/>
              <a:t>‹#›</a:t>
            </a:fld>
            <a:endParaRPr lang="en-US"/>
          </a:p>
        </p:txBody>
      </p:sp>
    </p:spTree>
    <p:extLst>
      <p:ext uri="{BB962C8B-B14F-4D97-AF65-F5344CB8AC3E}">
        <p14:creationId xmlns:p14="http://schemas.microsoft.com/office/powerpoint/2010/main" val="425122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70BCD2-139D-461D-B41D-31793AED16E9}" type="datetimeFigureOut">
              <a:rPr lang="en-US" smtClean="0"/>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27FE9-D7DA-41B9-B331-F2622CA2489F}" type="slidenum">
              <a:rPr lang="en-US" smtClean="0"/>
              <a:t>‹#›</a:t>
            </a:fld>
            <a:endParaRPr lang="en-US"/>
          </a:p>
        </p:txBody>
      </p:sp>
    </p:spTree>
    <p:extLst>
      <p:ext uri="{BB962C8B-B14F-4D97-AF65-F5344CB8AC3E}">
        <p14:creationId xmlns:p14="http://schemas.microsoft.com/office/powerpoint/2010/main" val="2787477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70BCD2-139D-461D-B41D-31793AED16E9}" type="datetimeFigureOut">
              <a:rPr lang="en-US" smtClean="0"/>
              <a:t>5/12/2015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F27FE9-D7DA-41B9-B331-F2622CA2489F}" type="slidenum">
              <a:rPr lang="en-US" smtClean="0"/>
              <a:t>‹#›</a:t>
            </a:fld>
            <a:endParaRPr lang="en-US"/>
          </a:p>
        </p:txBody>
      </p:sp>
    </p:spTree>
    <p:extLst>
      <p:ext uri="{BB962C8B-B14F-4D97-AF65-F5344CB8AC3E}">
        <p14:creationId xmlns:p14="http://schemas.microsoft.com/office/powerpoint/2010/main" val="2734275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0"/>
            <a:ext cx="10515600" cy="1325563"/>
          </a:xfrm>
        </p:spPr>
        <p:txBody>
          <a:bodyPr>
            <a:normAutofit/>
          </a:bodyPr>
          <a:lstStyle/>
          <a:p>
            <a:pPr algn="ctr"/>
            <a:r>
              <a:rPr lang="en-US" sz="4000" dirty="0"/>
              <a:t>Where did the Renaissance Start and Why?</a:t>
            </a:r>
            <a:br>
              <a:rPr lang="en-US" sz="4000" dirty="0"/>
            </a:br>
            <a:endParaRPr lang="en-US" sz="4000" dirty="0"/>
          </a:p>
        </p:txBody>
      </p:sp>
      <p:sp>
        <p:nvSpPr>
          <p:cNvPr id="4" name="Content Placeholder 3"/>
          <p:cNvSpPr>
            <a:spLocks noGrp="1"/>
          </p:cNvSpPr>
          <p:nvPr>
            <p:ph idx="1"/>
          </p:nvPr>
        </p:nvSpPr>
        <p:spPr>
          <a:xfrm>
            <a:off x="838200" y="1232451"/>
            <a:ext cx="10515600" cy="4944511"/>
          </a:xfrm>
        </p:spPr>
        <p:txBody>
          <a:bodyPr>
            <a:normAutofit lnSpcReduction="10000"/>
          </a:bodyPr>
          <a:lstStyle/>
          <a:p>
            <a:pPr marL="0" indent="0">
              <a:buNone/>
            </a:pPr>
            <a:endParaRPr lang="en-US" dirty="0" smtClean="0"/>
          </a:p>
          <a:p>
            <a:pPr marL="0" indent="0">
              <a:buNone/>
            </a:pPr>
            <a:r>
              <a:rPr lang="en-US" dirty="0"/>
              <a:t>The Renaissance is the rebirth of Art, Culture, and Literacy from the 1300s to the 1500s. </a:t>
            </a:r>
          </a:p>
          <a:p>
            <a:pPr marL="0" indent="0">
              <a:buNone/>
            </a:pPr>
            <a:endParaRPr lang="en-US" dirty="0" smtClean="0"/>
          </a:p>
          <a:p>
            <a:pPr marL="0" indent="0">
              <a:buNone/>
            </a:pPr>
            <a:endParaRPr lang="en-US" dirty="0"/>
          </a:p>
          <a:p>
            <a:pPr marL="0" indent="0">
              <a:buNone/>
            </a:pPr>
            <a:r>
              <a:rPr lang="en-US" dirty="0" smtClean="0"/>
              <a:t>It started in Florence Italy.</a:t>
            </a:r>
          </a:p>
          <a:p>
            <a:pPr marL="0" indent="0">
              <a:buNone/>
            </a:pPr>
            <a:endParaRPr lang="en-US" dirty="0"/>
          </a:p>
          <a:p>
            <a:pPr marL="0" indent="0">
              <a:buNone/>
            </a:pPr>
            <a:r>
              <a:rPr lang="en-US" dirty="0" smtClean="0"/>
              <a:t>Reason it starts in Florence:</a:t>
            </a:r>
          </a:p>
          <a:p>
            <a:pPr marL="514350" indent="-514350">
              <a:buAutoNum type="arabicPeriod"/>
            </a:pPr>
            <a:r>
              <a:rPr lang="en-US" dirty="0" smtClean="0"/>
              <a:t>Wealth</a:t>
            </a:r>
          </a:p>
          <a:p>
            <a:pPr marL="514350" indent="-514350">
              <a:buAutoNum type="arabicPeriod"/>
            </a:pPr>
            <a:r>
              <a:rPr lang="en-US" dirty="0" smtClean="0"/>
              <a:t>Location and contact with the Muslim World. </a:t>
            </a:r>
            <a:endParaRPr lang="en-US" dirty="0"/>
          </a:p>
        </p:txBody>
      </p:sp>
    </p:spTree>
    <p:extLst>
      <p:ext uri="{BB962C8B-B14F-4D97-AF65-F5344CB8AC3E}">
        <p14:creationId xmlns:p14="http://schemas.microsoft.com/office/powerpoint/2010/main" val="2997587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Middle Passage-What is it?</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a:t>This is when the enslaved Africans were placed on the boats for transport and packed in like cargo, many did not survive the sea voyage due to disease or brutal mistreatment:</a:t>
            </a:r>
            <a:br>
              <a:rPr lang="en-US" dirty="0"/>
            </a:br>
            <a:endParaRPr lang="en-US" dirty="0"/>
          </a:p>
        </p:txBody>
      </p:sp>
    </p:spTree>
    <p:extLst>
      <p:ext uri="{BB962C8B-B14F-4D97-AF65-F5344CB8AC3E}">
        <p14:creationId xmlns:p14="http://schemas.microsoft.com/office/powerpoint/2010/main" val="1292779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What was the Scientific Revolution</a:t>
            </a:r>
          </a:p>
        </p:txBody>
      </p:sp>
      <p:sp>
        <p:nvSpPr>
          <p:cNvPr id="3" name="Content Placeholder 2"/>
          <p:cNvSpPr>
            <a:spLocks noGrp="1"/>
          </p:cNvSpPr>
          <p:nvPr>
            <p:ph idx="1"/>
          </p:nvPr>
        </p:nvSpPr>
        <p:spPr/>
        <p:txBody>
          <a:bodyPr/>
          <a:lstStyle/>
          <a:p>
            <a:pPr marL="0" indent="0">
              <a:buNone/>
            </a:pPr>
            <a:r>
              <a:rPr lang="en-US" dirty="0"/>
              <a:t>This was the emergence of modern </a:t>
            </a:r>
            <a:r>
              <a:rPr lang="en-US" b="1" dirty="0"/>
              <a:t>science</a:t>
            </a:r>
            <a:r>
              <a:rPr lang="en-US" dirty="0"/>
              <a:t> during the early modern period, when developments in mathematics, physics, astronomy, biology (including human anatomy) and chemistry transformed views of society and nature.</a:t>
            </a:r>
          </a:p>
        </p:txBody>
      </p:sp>
    </p:spTree>
    <p:extLst>
      <p:ext uri="{BB962C8B-B14F-4D97-AF65-F5344CB8AC3E}">
        <p14:creationId xmlns:p14="http://schemas.microsoft.com/office/powerpoint/2010/main" val="734502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Isaac Newton</a:t>
            </a:r>
            <a:br>
              <a:rPr lang="en-US" dirty="0"/>
            </a:br>
            <a:endParaRPr lang="en-US" dirty="0"/>
          </a:p>
        </p:txBody>
      </p:sp>
      <p:sp>
        <p:nvSpPr>
          <p:cNvPr id="4" name="Content Placeholder 3"/>
          <p:cNvSpPr>
            <a:spLocks noGrp="1"/>
          </p:cNvSpPr>
          <p:nvPr>
            <p:ph idx="1"/>
          </p:nvPr>
        </p:nvSpPr>
        <p:spPr/>
        <p:txBody>
          <a:bodyPr/>
          <a:lstStyle/>
          <a:p>
            <a:r>
              <a:rPr lang="en-US" dirty="0"/>
              <a:t>Isaac Newton was an established physicist and mathematician, and is credited as one of the great minds of the 17th century Scientific Revolution. With discoveries in optics, motion and mathematics, Newton developed the principles of modern physics. </a:t>
            </a:r>
            <a:r>
              <a:rPr lang="en-US" dirty="0" smtClean="0"/>
              <a:t>He is most </a:t>
            </a:r>
            <a:r>
              <a:rPr lang="en-US" dirty="0"/>
              <a:t>famous for his law of </a:t>
            </a:r>
            <a:r>
              <a:rPr lang="en-US" dirty="0" smtClean="0"/>
              <a:t>gravitation.</a:t>
            </a:r>
            <a:endParaRPr lang="en-US" dirty="0"/>
          </a:p>
        </p:txBody>
      </p:sp>
    </p:spTree>
    <p:extLst>
      <p:ext uri="{BB962C8B-B14F-4D97-AF65-F5344CB8AC3E}">
        <p14:creationId xmlns:p14="http://schemas.microsoft.com/office/powerpoint/2010/main" val="3756639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Natural Law</a:t>
            </a:r>
          </a:p>
        </p:txBody>
      </p:sp>
      <p:sp>
        <p:nvSpPr>
          <p:cNvPr id="4" name="Content Placeholder 3"/>
          <p:cNvSpPr>
            <a:spLocks noGrp="1"/>
          </p:cNvSpPr>
          <p:nvPr>
            <p:ph idx="1"/>
          </p:nvPr>
        </p:nvSpPr>
        <p:spPr/>
        <p:txBody>
          <a:bodyPr/>
          <a:lstStyle/>
          <a:p>
            <a:r>
              <a:rPr lang="en-US" dirty="0"/>
              <a:t>A body of principles that are considered to be inherent in nature and have universal application in determining whether human conduct is right or </a:t>
            </a:r>
            <a:r>
              <a:rPr lang="en-US" dirty="0" smtClean="0"/>
              <a:t>wrong</a:t>
            </a:r>
            <a:r>
              <a:rPr lang="en-US" dirty="0"/>
              <a:t>.</a:t>
            </a:r>
          </a:p>
        </p:txBody>
      </p:sp>
    </p:spTree>
    <p:extLst>
      <p:ext uri="{BB962C8B-B14F-4D97-AF65-F5344CB8AC3E}">
        <p14:creationId xmlns:p14="http://schemas.microsoft.com/office/powerpoint/2010/main" val="4187805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Social Contract</a:t>
            </a:r>
          </a:p>
        </p:txBody>
      </p:sp>
      <p:sp>
        <p:nvSpPr>
          <p:cNvPr id="4" name="Content Placeholder 3"/>
          <p:cNvSpPr>
            <a:spLocks noGrp="1"/>
          </p:cNvSpPr>
          <p:nvPr>
            <p:ph idx="1"/>
          </p:nvPr>
        </p:nvSpPr>
        <p:spPr/>
        <p:txBody>
          <a:bodyPr/>
          <a:lstStyle/>
          <a:p>
            <a:pPr marL="0" indent="0">
              <a:buNone/>
            </a:pPr>
            <a:r>
              <a:rPr lang="en-US" dirty="0" smtClean="0"/>
              <a:t>This is an </a:t>
            </a:r>
            <a:r>
              <a:rPr lang="en-US" dirty="0"/>
              <a:t>implicit agreement among the members of a society to cooperate for social benefits, for example by sacrificing some individual freedom for state protection. Theories of a social contract became popular in the 16th, 17th, and 18th centuries among theorists such as Thomas Hobbes, John Locke, and Jean-Jacques Rousseau, as a means of explaining the origin of government and the obligations of subjects.</a:t>
            </a:r>
          </a:p>
        </p:txBody>
      </p:sp>
    </p:spTree>
    <p:extLst>
      <p:ext uri="{BB962C8B-B14F-4D97-AF65-F5344CB8AC3E}">
        <p14:creationId xmlns:p14="http://schemas.microsoft.com/office/powerpoint/2010/main" val="1578193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a:t>Which Enlighten Philosopher’s had the greatest impact on the development of the U.S. Constitution  </a:t>
            </a:r>
            <a:br>
              <a:rPr lang="en-US" sz="2800" dirty="0"/>
            </a:br>
            <a:endParaRPr lang="en-US" sz="2800" dirty="0"/>
          </a:p>
        </p:txBody>
      </p:sp>
      <p:sp>
        <p:nvSpPr>
          <p:cNvPr id="4" name="Content Placeholder 3"/>
          <p:cNvSpPr>
            <a:spLocks noGrp="1"/>
          </p:cNvSpPr>
          <p:nvPr>
            <p:ph idx="1"/>
          </p:nvPr>
        </p:nvSpPr>
        <p:spPr/>
        <p:txBody>
          <a:bodyPr>
            <a:normAutofit lnSpcReduction="10000"/>
          </a:bodyPr>
          <a:lstStyle/>
          <a:p>
            <a:pPr marL="0" indent="0">
              <a:buNone/>
            </a:pPr>
            <a:r>
              <a:rPr lang="en-US" dirty="0" smtClean="0"/>
              <a:t>Thomas Hobbes-Social Contract</a:t>
            </a:r>
          </a:p>
          <a:p>
            <a:pPr marL="0" indent="0">
              <a:buNone/>
            </a:pPr>
            <a:endParaRPr lang="en-US" dirty="0"/>
          </a:p>
          <a:p>
            <a:pPr marL="0" indent="0">
              <a:buNone/>
            </a:pPr>
            <a:r>
              <a:rPr lang="en-US" dirty="0" smtClean="0"/>
              <a:t>John Locke-Natural Rights, Social Contract</a:t>
            </a:r>
          </a:p>
          <a:p>
            <a:pPr marL="0" indent="0">
              <a:buNone/>
            </a:pPr>
            <a:endParaRPr lang="en-US" dirty="0"/>
          </a:p>
          <a:p>
            <a:pPr marL="0" indent="0">
              <a:buNone/>
            </a:pPr>
            <a:r>
              <a:rPr lang="en-US" dirty="0" smtClean="0"/>
              <a:t>Montesquieu-Separation of Powers (3 Branches of Government) </a:t>
            </a:r>
          </a:p>
          <a:p>
            <a:pPr marL="0" indent="0">
              <a:buNone/>
            </a:pPr>
            <a:endParaRPr lang="en-US" dirty="0"/>
          </a:p>
          <a:p>
            <a:pPr marL="0" indent="0">
              <a:buNone/>
            </a:pPr>
            <a:r>
              <a:rPr lang="en-US" dirty="0" smtClean="0"/>
              <a:t>Voltaire-Bill of Rights </a:t>
            </a:r>
          </a:p>
          <a:p>
            <a:pPr marL="0" indent="0">
              <a:buNone/>
            </a:pPr>
            <a:endParaRPr lang="en-US" dirty="0"/>
          </a:p>
          <a:p>
            <a:pPr marL="0" indent="0">
              <a:buNone/>
            </a:pPr>
            <a:r>
              <a:rPr lang="en-US" dirty="0" smtClean="0"/>
              <a:t> </a:t>
            </a:r>
          </a:p>
        </p:txBody>
      </p:sp>
    </p:spTree>
    <p:extLst>
      <p:ext uri="{BB962C8B-B14F-4D97-AF65-F5344CB8AC3E}">
        <p14:creationId xmlns:p14="http://schemas.microsoft.com/office/powerpoint/2010/main" val="3086307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Heliocentric</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smtClean="0"/>
              <a:t>The </a:t>
            </a:r>
            <a:r>
              <a:rPr lang="en-US" b="1" dirty="0" smtClean="0"/>
              <a:t>theory</a:t>
            </a:r>
            <a:r>
              <a:rPr lang="en-US" dirty="0" smtClean="0"/>
              <a:t> </a:t>
            </a:r>
            <a:r>
              <a:rPr lang="en-US" dirty="0"/>
              <a:t>that places the Sun as the center of the universe, and the planets orbiting around it. The </a:t>
            </a:r>
            <a:r>
              <a:rPr lang="en-US" b="1" dirty="0"/>
              <a:t>heliocentric</a:t>
            </a:r>
            <a:r>
              <a:rPr lang="en-US" dirty="0"/>
              <a:t> model replaced </a:t>
            </a:r>
            <a:r>
              <a:rPr lang="en-US" dirty="0" err="1" smtClean="0"/>
              <a:t>Geocentrism</a:t>
            </a:r>
            <a:r>
              <a:rPr lang="en-US" dirty="0"/>
              <a:t>, which is the belief that the Earth is the center of the universe.</a:t>
            </a:r>
          </a:p>
        </p:txBody>
      </p:sp>
    </p:spTree>
    <p:extLst>
      <p:ext uri="{BB962C8B-B14F-4D97-AF65-F5344CB8AC3E}">
        <p14:creationId xmlns:p14="http://schemas.microsoft.com/office/powerpoint/2010/main" val="2256806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Glorious Revolution-William and Mary</a:t>
            </a:r>
          </a:p>
        </p:txBody>
      </p:sp>
      <p:sp>
        <p:nvSpPr>
          <p:cNvPr id="4" name="Content Placeholder 3"/>
          <p:cNvSpPr>
            <a:spLocks noGrp="1"/>
          </p:cNvSpPr>
          <p:nvPr>
            <p:ph idx="1"/>
          </p:nvPr>
        </p:nvSpPr>
        <p:spPr/>
        <p:txBody>
          <a:bodyPr/>
          <a:lstStyle/>
          <a:p>
            <a:pPr marL="0" indent="0">
              <a:buNone/>
            </a:pPr>
            <a:r>
              <a:rPr lang="en-US" dirty="0" smtClean="0"/>
              <a:t>What is it: the </a:t>
            </a:r>
            <a:r>
              <a:rPr lang="en-US" dirty="0"/>
              <a:t>overthrow of King James II of </a:t>
            </a:r>
            <a:r>
              <a:rPr lang="en-US" dirty="0" smtClean="0"/>
              <a:t>England </a:t>
            </a:r>
            <a:r>
              <a:rPr lang="en-US" dirty="0"/>
              <a:t>by a union of English Parliamentarians with the Dutch </a:t>
            </a:r>
            <a:r>
              <a:rPr lang="en-US" dirty="0" smtClean="0"/>
              <a:t>leader </a:t>
            </a:r>
            <a:r>
              <a:rPr lang="en-US" dirty="0"/>
              <a:t>William III of </a:t>
            </a:r>
            <a:r>
              <a:rPr lang="en-US" dirty="0" smtClean="0"/>
              <a:t>Orange William's </a:t>
            </a:r>
            <a:r>
              <a:rPr lang="en-US" dirty="0"/>
              <a:t>successful invasion of England with a Dutch fleet and army led to his ascending of the English </a:t>
            </a:r>
            <a:r>
              <a:rPr lang="en-US" dirty="0" smtClean="0"/>
              <a:t>throne. </a:t>
            </a:r>
            <a:endParaRPr lang="en-US" dirty="0"/>
          </a:p>
          <a:p>
            <a:pPr marL="0" indent="0">
              <a:buNone/>
            </a:pPr>
            <a:r>
              <a:rPr lang="en-US" dirty="0" smtClean="0"/>
              <a:t>Who were William and Mary: </a:t>
            </a:r>
            <a:r>
              <a:rPr lang="en-US" dirty="0"/>
              <a:t>They overthrow Mary’s father James II </a:t>
            </a:r>
            <a:r>
              <a:rPr lang="en-US" dirty="0" smtClean="0"/>
              <a:t>to become the English Monarchy in the late 1600s. </a:t>
            </a:r>
            <a:endParaRPr lang="en-US" dirty="0"/>
          </a:p>
        </p:txBody>
      </p:sp>
    </p:spTree>
    <p:extLst>
      <p:ext uri="{BB962C8B-B14F-4D97-AF65-F5344CB8AC3E}">
        <p14:creationId xmlns:p14="http://schemas.microsoft.com/office/powerpoint/2010/main" val="809819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Napoleonic Code</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a:t>The </a:t>
            </a:r>
            <a:r>
              <a:rPr lang="en-US" dirty="0" smtClean="0"/>
              <a:t>is </a:t>
            </a:r>
            <a:r>
              <a:rPr lang="en-US" dirty="0"/>
              <a:t>the French civil </a:t>
            </a:r>
            <a:r>
              <a:rPr lang="en-US" b="1" dirty="0"/>
              <a:t>code</a:t>
            </a:r>
            <a:r>
              <a:rPr lang="en-US" dirty="0"/>
              <a:t> established under Napoléon I in 1804. The </a:t>
            </a:r>
            <a:r>
              <a:rPr lang="en-US" b="1" dirty="0"/>
              <a:t>code</a:t>
            </a:r>
            <a:r>
              <a:rPr lang="en-US" dirty="0"/>
              <a:t> forbade privileges based on birth, allowed freedom of religion, and specified that government jobs should go to the most qualified.</a:t>
            </a:r>
          </a:p>
        </p:txBody>
      </p:sp>
    </p:spTree>
    <p:extLst>
      <p:ext uri="{BB962C8B-B14F-4D97-AF65-F5344CB8AC3E}">
        <p14:creationId xmlns:p14="http://schemas.microsoft.com/office/powerpoint/2010/main" val="1263948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Maximilien Robespierre</a:t>
            </a:r>
          </a:p>
        </p:txBody>
      </p:sp>
      <p:sp>
        <p:nvSpPr>
          <p:cNvPr id="4" name="Content Placeholder 3"/>
          <p:cNvSpPr>
            <a:spLocks noGrp="1"/>
          </p:cNvSpPr>
          <p:nvPr>
            <p:ph idx="1"/>
          </p:nvPr>
        </p:nvSpPr>
        <p:spPr/>
        <p:txBody>
          <a:bodyPr/>
          <a:lstStyle/>
          <a:p>
            <a:pPr marL="0" lvl="0" indent="0">
              <a:buNone/>
            </a:pPr>
            <a:r>
              <a:rPr lang="en-US" dirty="0"/>
              <a:t>He was a lawyer and politician who becomes the leader of the Committee of Public Safety and become the chief architect of the Reign of Terror:</a:t>
            </a:r>
          </a:p>
          <a:p>
            <a:pPr marL="0" indent="0">
              <a:buNone/>
            </a:pPr>
            <a:endParaRPr lang="en-US" dirty="0"/>
          </a:p>
        </p:txBody>
      </p:sp>
    </p:spTree>
    <p:extLst>
      <p:ext uri="{BB962C8B-B14F-4D97-AF65-F5344CB8AC3E}">
        <p14:creationId xmlns:p14="http://schemas.microsoft.com/office/powerpoint/2010/main" val="123081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1304649"/>
          </a:xfrm>
        </p:spPr>
        <p:txBody>
          <a:bodyPr>
            <a:normAutofit fontScale="90000"/>
          </a:bodyPr>
          <a:lstStyle/>
          <a:p>
            <a:pPr algn="ctr"/>
            <a:r>
              <a:rPr lang="en-US" dirty="0"/>
              <a:t>Leonardo da Vinci- Art work, Renaissance Man</a:t>
            </a:r>
            <a:br>
              <a:rPr lang="en-US" dirty="0"/>
            </a:br>
            <a:endParaRPr lang="en-US" dirty="0"/>
          </a:p>
        </p:txBody>
      </p:sp>
      <p:sp>
        <p:nvSpPr>
          <p:cNvPr id="4" name="Content Placeholder 3"/>
          <p:cNvSpPr>
            <a:spLocks noGrp="1"/>
          </p:cNvSpPr>
          <p:nvPr>
            <p:ph idx="1"/>
          </p:nvPr>
        </p:nvSpPr>
        <p:spPr>
          <a:xfrm>
            <a:off x="838200" y="1908313"/>
            <a:ext cx="10515600" cy="4268650"/>
          </a:xfrm>
        </p:spPr>
        <p:txBody>
          <a:bodyPr>
            <a:normAutofit lnSpcReduction="10000"/>
          </a:bodyPr>
          <a:lstStyle/>
          <a:p>
            <a:pPr marL="0" indent="0">
              <a:buNone/>
            </a:pPr>
            <a:endParaRPr lang="en-US" dirty="0" smtClean="0"/>
          </a:p>
          <a:p>
            <a:pPr marL="0" indent="0">
              <a:buNone/>
            </a:pPr>
            <a:r>
              <a:rPr lang="en-US" dirty="0" smtClean="0"/>
              <a:t>Who was he: da Vinci was </a:t>
            </a:r>
            <a:r>
              <a:rPr lang="en-US" altLang="en-US" dirty="0" smtClean="0"/>
              <a:t>a </a:t>
            </a:r>
            <a:r>
              <a:rPr lang="en-US" altLang="en-US" dirty="0"/>
              <a:t>painter, sculptor, architect, inventor, and mathematician.</a:t>
            </a:r>
          </a:p>
          <a:p>
            <a:pPr marL="0" indent="0">
              <a:buNone/>
            </a:pPr>
            <a:endParaRPr lang="en-US" dirty="0" smtClean="0"/>
          </a:p>
          <a:p>
            <a:pPr marL="0" indent="0">
              <a:buNone/>
            </a:pPr>
            <a:endParaRPr lang="en-US" dirty="0"/>
          </a:p>
          <a:p>
            <a:pPr marL="0" indent="0">
              <a:buNone/>
            </a:pPr>
            <a:r>
              <a:rPr lang="en-US" dirty="0" smtClean="0"/>
              <a:t>Famous Art Work: Last Supper and the Mona Lisa.</a:t>
            </a:r>
          </a:p>
          <a:p>
            <a:pPr marL="0" indent="0">
              <a:buNone/>
            </a:pPr>
            <a:endParaRPr lang="en-US" dirty="0"/>
          </a:p>
          <a:p>
            <a:pPr marL="0" indent="0">
              <a:buNone/>
            </a:pPr>
            <a:r>
              <a:rPr lang="en-US" dirty="0" smtClean="0"/>
              <a:t>Why is he called the Renaissance Man: He had multiple skills and was good at all of them.  </a:t>
            </a:r>
            <a:endParaRPr lang="en-US" dirty="0"/>
          </a:p>
        </p:txBody>
      </p:sp>
    </p:spTree>
    <p:extLst>
      <p:ext uri="{BB962C8B-B14F-4D97-AF65-F5344CB8AC3E}">
        <p14:creationId xmlns:p14="http://schemas.microsoft.com/office/powerpoint/2010/main" val="2983287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Napoleon Bonaparte</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a:t>He proclaims himself the Emperor of France, he gets France out of the turmoil that followed the revolution, but loses the War against his European neighbors and is forced to abdicate his position:</a:t>
            </a:r>
          </a:p>
        </p:txBody>
      </p:sp>
    </p:spTree>
    <p:extLst>
      <p:ext uri="{BB962C8B-B14F-4D97-AF65-F5344CB8AC3E}">
        <p14:creationId xmlns:p14="http://schemas.microsoft.com/office/powerpoint/2010/main" val="1944824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Industrial Revolution</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a:t>The </a:t>
            </a:r>
            <a:r>
              <a:rPr lang="en-US" b="1" dirty="0"/>
              <a:t>Industrial Revolution</a:t>
            </a:r>
            <a:r>
              <a:rPr lang="en-US" dirty="0"/>
              <a:t> was the transition to new manufacturing processes in the period from about 1760 to sometime between 1820 and 1840.</a:t>
            </a:r>
          </a:p>
        </p:txBody>
      </p:sp>
    </p:spTree>
    <p:extLst>
      <p:ext uri="{BB962C8B-B14F-4D97-AF65-F5344CB8AC3E}">
        <p14:creationId xmlns:p14="http://schemas.microsoft.com/office/powerpoint/2010/main" val="1239765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a:t>How did the Industrial Revolution impact the cities (Urbanization) and labor(unions)</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smtClean="0"/>
              <a:t>As industry grows and factories get larger the majority of jobs are in cities this leads to Urbanization and overpopulation. It also leads to harsh working conditions in the factories. To combat this Labor Unions are developed to fight for workers rights.  </a:t>
            </a:r>
            <a:endParaRPr lang="en-US" dirty="0"/>
          </a:p>
        </p:txBody>
      </p:sp>
    </p:spTree>
    <p:extLst>
      <p:ext uri="{BB962C8B-B14F-4D97-AF65-F5344CB8AC3E}">
        <p14:creationId xmlns:p14="http://schemas.microsoft.com/office/powerpoint/2010/main" val="164468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a:t>Communism-Karl Marx</a:t>
            </a:r>
            <a:br>
              <a:rPr lang="en-US" dirty="0"/>
            </a:br>
            <a:endParaRPr lang="en-US" dirty="0"/>
          </a:p>
        </p:txBody>
      </p:sp>
      <p:sp>
        <p:nvSpPr>
          <p:cNvPr id="4" name="Content Placeholder 3"/>
          <p:cNvSpPr>
            <a:spLocks noGrp="1"/>
          </p:cNvSpPr>
          <p:nvPr>
            <p:ph idx="1"/>
          </p:nvPr>
        </p:nvSpPr>
        <p:spPr/>
        <p:txBody>
          <a:bodyPr>
            <a:normAutofit/>
          </a:bodyPr>
          <a:lstStyle/>
          <a:p>
            <a:pPr marL="0" lvl="0" indent="0">
              <a:buNone/>
            </a:pPr>
            <a:endParaRPr lang="en-US" dirty="0" smtClean="0"/>
          </a:p>
          <a:p>
            <a:pPr marL="0" lvl="0" indent="0">
              <a:buNone/>
            </a:pPr>
            <a:r>
              <a:rPr lang="en-US" dirty="0"/>
              <a:t>Communism is a political theory derived from Karl Marx, advocating class war and leading to a society in which all property is publicly owned and each person works and is paid according to their abilities and needs.</a:t>
            </a:r>
          </a:p>
          <a:p>
            <a:pPr marL="0" lvl="0" indent="0">
              <a:buNone/>
            </a:pPr>
            <a:endParaRPr lang="en-US" dirty="0"/>
          </a:p>
          <a:p>
            <a:pPr marL="0" lvl="0" indent="0">
              <a:buNone/>
            </a:pPr>
            <a:endParaRPr lang="en-US" dirty="0" smtClean="0"/>
          </a:p>
          <a:p>
            <a:pPr marL="0" lvl="0" indent="0">
              <a:buNone/>
            </a:pPr>
            <a:r>
              <a:rPr lang="en-US" dirty="0" smtClean="0"/>
              <a:t>Karl Marx </a:t>
            </a:r>
            <a:r>
              <a:rPr lang="en-US" dirty="0"/>
              <a:t>was a German Philosopher who wrote the pamphlet </a:t>
            </a:r>
            <a:r>
              <a:rPr lang="en-US" i="1" dirty="0"/>
              <a:t>the Communist Manifesto, </a:t>
            </a:r>
            <a:r>
              <a:rPr lang="en-US" dirty="0"/>
              <a:t>which led to the early idea of Communism:  </a:t>
            </a:r>
          </a:p>
          <a:p>
            <a:pPr marL="0" indent="0">
              <a:buNone/>
            </a:pPr>
            <a:endParaRPr lang="en-US" dirty="0"/>
          </a:p>
        </p:txBody>
      </p:sp>
    </p:spTree>
    <p:extLst>
      <p:ext uri="{BB962C8B-B14F-4D97-AF65-F5344CB8AC3E}">
        <p14:creationId xmlns:p14="http://schemas.microsoft.com/office/powerpoint/2010/main" val="555249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a:t>Imperialism-Impact on Africa</a:t>
            </a:r>
            <a:br>
              <a:rPr lang="en-US" dirty="0"/>
            </a:br>
            <a:endParaRPr lang="en-US" dirty="0"/>
          </a:p>
        </p:txBody>
      </p:sp>
      <p:sp>
        <p:nvSpPr>
          <p:cNvPr id="4" name="Content Placeholder 3"/>
          <p:cNvSpPr>
            <a:spLocks noGrp="1"/>
          </p:cNvSpPr>
          <p:nvPr>
            <p:ph idx="1"/>
          </p:nvPr>
        </p:nvSpPr>
        <p:spPr/>
        <p:txBody>
          <a:bodyPr/>
          <a:lstStyle/>
          <a:p>
            <a:pPr marL="0" lvl="0" indent="0">
              <a:buNone/>
            </a:pPr>
            <a:endParaRPr lang="en-US" dirty="0" smtClean="0"/>
          </a:p>
          <a:p>
            <a:pPr marL="0" lvl="0" indent="0">
              <a:buNone/>
            </a:pPr>
            <a:r>
              <a:rPr lang="en-US" dirty="0"/>
              <a:t>This is the expansion of European powers and their conquest and colonization of African and Asian societies, mainly from the sixteenth through the nineteenth century</a:t>
            </a:r>
            <a:br>
              <a:rPr lang="en-US" dirty="0"/>
            </a:br>
            <a:endParaRPr lang="en-US" dirty="0"/>
          </a:p>
          <a:p>
            <a:pPr marL="0" lvl="0" indent="0">
              <a:buNone/>
            </a:pPr>
            <a:endParaRPr lang="en-US" dirty="0" smtClean="0"/>
          </a:p>
          <a:p>
            <a:pPr marL="0" lvl="0" indent="0">
              <a:buNone/>
            </a:pPr>
            <a:endParaRPr lang="en-US" dirty="0"/>
          </a:p>
          <a:p>
            <a:pPr marL="0" lvl="0" indent="0">
              <a:buNone/>
            </a:pPr>
            <a:r>
              <a:rPr lang="en-US" dirty="0" smtClean="0"/>
              <a:t>Imperialism leads to the </a:t>
            </a:r>
            <a:r>
              <a:rPr lang="en-US" dirty="0"/>
              <a:t>domination </a:t>
            </a:r>
            <a:r>
              <a:rPr lang="en-US" dirty="0" smtClean="0"/>
              <a:t>of Africa’s political</a:t>
            </a:r>
            <a:r>
              <a:rPr lang="en-US" dirty="0"/>
              <a:t>, economic, </a:t>
            </a:r>
            <a:r>
              <a:rPr lang="en-US" dirty="0" smtClean="0"/>
              <a:t>and </a:t>
            </a:r>
            <a:r>
              <a:rPr lang="en-US" dirty="0"/>
              <a:t>cultural life </a:t>
            </a:r>
            <a:r>
              <a:rPr lang="en-US" dirty="0" smtClean="0"/>
              <a:t>by many European Nations. </a:t>
            </a:r>
            <a:endParaRPr lang="en-US" dirty="0"/>
          </a:p>
          <a:p>
            <a:pPr marL="0" indent="0">
              <a:buNone/>
            </a:pPr>
            <a:endParaRPr lang="en-US" dirty="0"/>
          </a:p>
        </p:txBody>
      </p:sp>
    </p:spTree>
    <p:extLst>
      <p:ext uri="{BB962C8B-B14F-4D97-AF65-F5344CB8AC3E}">
        <p14:creationId xmlns:p14="http://schemas.microsoft.com/office/powerpoint/2010/main" val="1130905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Direct Control-Imperialism</a:t>
            </a:r>
            <a:br>
              <a:rPr lang="en-US" dirty="0"/>
            </a:br>
            <a:endParaRPr lang="en-US" dirty="0"/>
          </a:p>
        </p:txBody>
      </p:sp>
      <p:sp>
        <p:nvSpPr>
          <p:cNvPr id="4" name="Content Placeholder 3"/>
          <p:cNvSpPr>
            <a:spLocks noGrp="1"/>
          </p:cNvSpPr>
          <p:nvPr>
            <p:ph idx="1"/>
          </p:nvPr>
        </p:nvSpPr>
        <p:spPr/>
        <p:txBody>
          <a:bodyPr/>
          <a:lstStyle/>
          <a:p>
            <a:r>
              <a:rPr lang="en-US" dirty="0"/>
              <a:t>In a direct rule, a colony would be governed by foreign officials while no self-rule was given to natives. The goal was assimilation of the colony into an empire. Government institutions were based on European governments. </a:t>
            </a:r>
          </a:p>
        </p:txBody>
      </p:sp>
    </p:spTree>
    <p:extLst>
      <p:ext uri="{BB962C8B-B14F-4D97-AF65-F5344CB8AC3E}">
        <p14:creationId xmlns:p14="http://schemas.microsoft.com/office/powerpoint/2010/main" val="9338519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Indirect Control-Imperialism</a:t>
            </a:r>
          </a:p>
        </p:txBody>
      </p:sp>
      <p:sp>
        <p:nvSpPr>
          <p:cNvPr id="4" name="Content Placeholder 3"/>
          <p:cNvSpPr>
            <a:spLocks noGrp="1"/>
          </p:cNvSpPr>
          <p:nvPr>
            <p:ph idx="1"/>
          </p:nvPr>
        </p:nvSpPr>
        <p:spPr/>
        <p:txBody>
          <a:bodyPr/>
          <a:lstStyle/>
          <a:p>
            <a:r>
              <a:rPr lang="en-US" dirty="0"/>
              <a:t>In an indirectly ruled colony, local government officials might be used, while the native upper-class was given limited self-rule over the colony. The goal was to Westernize future leaders of a colony in order to perpetuate a power’s control. </a:t>
            </a:r>
          </a:p>
        </p:txBody>
      </p:sp>
    </p:spTree>
    <p:extLst>
      <p:ext uri="{BB962C8B-B14F-4D97-AF65-F5344CB8AC3E}">
        <p14:creationId xmlns:p14="http://schemas.microsoft.com/office/powerpoint/2010/main" val="5095585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Sphere of Influence-British Empire (India, China</a:t>
            </a:r>
          </a:p>
        </p:txBody>
      </p:sp>
      <p:sp>
        <p:nvSpPr>
          <p:cNvPr id="4" name="Content Placeholder 3"/>
          <p:cNvSpPr>
            <a:spLocks noGrp="1"/>
          </p:cNvSpPr>
          <p:nvPr>
            <p:ph idx="1"/>
          </p:nvPr>
        </p:nvSpPr>
        <p:spPr/>
        <p:txBody>
          <a:bodyPr/>
          <a:lstStyle/>
          <a:p>
            <a:pPr marL="0" indent="0">
              <a:buNone/>
            </a:pPr>
            <a:r>
              <a:rPr lang="en-US" dirty="0"/>
              <a:t>When a foreign power exercises control over another country’s trade and economy. China was divided into various spheres-of -influence by European powers so that they could obtain exclusive trade rights with Chinese ports. Often, Europeans would abuse trade with China because of Extraterritoriality rights granted to Europe.  </a:t>
            </a:r>
            <a:endParaRPr lang="en-US" dirty="0" smtClean="0"/>
          </a:p>
          <a:p>
            <a:pPr marL="0" indent="0">
              <a:buNone/>
            </a:pPr>
            <a:r>
              <a:rPr lang="en-US" dirty="0" smtClean="0"/>
              <a:t>In India the British tried indirect rule until the </a:t>
            </a:r>
            <a:r>
              <a:rPr lang="en-US" dirty="0" err="1" smtClean="0"/>
              <a:t>Sepoy</a:t>
            </a:r>
            <a:r>
              <a:rPr lang="en-US" dirty="0" smtClean="0"/>
              <a:t> Rebellion and them implement a more direct rule. </a:t>
            </a:r>
            <a:endParaRPr lang="en-US" dirty="0"/>
          </a:p>
        </p:txBody>
      </p:sp>
    </p:spTree>
    <p:extLst>
      <p:ext uri="{BB962C8B-B14F-4D97-AF65-F5344CB8AC3E}">
        <p14:creationId xmlns:p14="http://schemas.microsoft.com/office/powerpoint/2010/main" val="20794112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Political Structure of East Asia-Meiji Restoration</a:t>
            </a:r>
          </a:p>
        </p:txBody>
      </p:sp>
      <p:sp>
        <p:nvSpPr>
          <p:cNvPr id="4" name="Content Placeholder 3"/>
          <p:cNvSpPr>
            <a:spLocks noGrp="1"/>
          </p:cNvSpPr>
          <p:nvPr>
            <p:ph idx="1"/>
          </p:nvPr>
        </p:nvSpPr>
        <p:spPr/>
        <p:txBody>
          <a:bodyPr/>
          <a:lstStyle/>
          <a:p>
            <a:pPr marL="0" indent="0">
              <a:buNone/>
            </a:pPr>
            <a:r>
              <a:rPr lang="en-US" altLang="en-US" dirty="0"/>
              <a:t>The Meiji reformers wanted to replace the rigid feudal order with a completely new political and social system and to build a modern industrial economy</a:t>
            </a:r>
            <a:r>
              <a:rPr lang="en-US" altLang="en-US" dirty="0" smtClean="0"/>
              <a:t>. They felt that if they didn’t westernize they would be overrun by western nations like China was. </a:t>
            </a:r>
            <a:endParaRPr lang="en-US" altLang="en-US" dirty="0"/>
          </a:p>
          <a:p>
            <a:pPr marL="0" indent="0">
              <a:buNone/>
            </a:pPr>
            <a:endParaRPr lang="en-US" dirty="0"/>
          </a:p>
        </p:txBody>
      </p:sp>
    </p:spTree>
    <p:extLst>
      <p:ext uri="{BB962C8B-B14F-4D97-AF65-F5344CB8AC3E}">
        <p14:creationId xmlns:p14="http://schemas.microsoft.com/office/powerpoint/2010/main" val="2591105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1013101"/>
          </a:xfrm>
        </p:spPr>
        <p:txBody>
          <a:bodyPr>
            <a:normAutofit fontScale="90000"/>
          </a:bodyPr>
          <a:lstStyle/>
          <a:p>
            <a:pPr algn="ctr"/>
            <a:r>
              <a:rPr lang="en-US" dirty="0"/>
              <a:t>Open Door Policy</a:t>
            </a:r>
            <a:br>
              <a:rPr lang="en-US" dirty="0"/>
            </a:br>
            <a:endParaRPr lang="en-US" b="1" dirty="0"/>
          </a:p>
        </p:txBody>
      </p:sp>
      <p:sp>
        <p:nvSpPr>
          <p:cNvPr id="4" name="Content Placeholder 3"/>
          <p:cNvSpPr>
            <a:spLocks noGrp="1"/>
          </p:cNvSpPr>
          <p:nvPr>
            <p:ph idx="1"/>
          </p:nvPr>
        </p:nvSpPr>
        <p:spPr>
          <a:xfrm>
            <a:off x="838200" y="1603513"/>
            <a:ext cx="10515600" cy="4573450"/>
          </a:xfrm>
        </p:spPr>
        <p:txBody>
          <a:bodyPr>
            <a:normAutofit fontScale="92500" lnSpcReduction="20000"/>
          </a:bodyPr>
          <a:lstStyle/>
          <a:p>
            <a:pPr marL="0" indent="0">
              <a:buNone/>
            </a:pPr>
            <a:r>
              <a:rPr lang="en-US" b="1" dirty="0"/>
              <a:t>This is a formal agreement among the European powers on the principle of maintaining an Open Door for trade and commercial activity under their influence. Proposed by U.S. Secretary of State Hay in the late 1800s.</a:t>
            </a:r>
            <a:endParaRPr lang="en-US" dirty="0" smtClean="0"/>
          </a:p>
          <a:p>
            <a:pPr marL="0" indent="0">
              <a:buNone/>
            </a:pPr>
            <a:endParaRPr lang="en-US" dirty="0"/>
          </a:p>
          <a:p>
            <a:pPr marL="0" indent="0">
              <a:buNone/>
            </a:pPr>
            <a:r>
              <a:rPr lang="en-US" dirty="0" smtClean="0"/>
              <a:t>Secretary </a:t>
            </a:r>
            <a:r>
              <a:rPr lang="en-US" dirty="0"/>
              <a:t>Hay </a:t>
            </a:r>
            <a:r>
              <a:rPr lang="en-US" dirty="0" smtClean="0"/>
              <a:t>of the U.S. sent </a:t>
            </a:r>
            <a:r>
              <a:rPr lang="en-US" dirty="0"/>
              <a:t>the first of the Open Door Notes on September 6, 1899, to the other great powers that had an interest in China, including Great Britain, France, Russia, Germany, and Japan. These nations maintained significant physical and commercial presences in China, and were protective of their various spheres of influence and trading privileges there, and elsewhere in Asia.</a:t>
            </a:r>
          </a:p>
          <a:p>
            <a:r>
              <a:rPr lang="en-US" dirty="0"/>
              <a:t>Hay proposed a free, open market and equal trading opportunity for merchants of all nationalities operating in China, based in part on the most favored nation clauses already established</a:t>
            </a:r>
          </a:p>
          <a:p>
            <a:pPr marL="0" indent="0">
              <a:buNone/>
            </a:pPr>
            <a:endParaRPr lang="en-US" dirty="0"/>
          </a:p>
        </p:txBody>
      </p:sp>
    </p:spTree>
    <p:extLst>
      <p:ext uri="{BB962C8B-B14F-4D97-AF65-F5344CB8AC3E}">
        <p14:creationId xmlns:p14="http://schemas.microsoft.com/office/powerpoint/2010/main" val="1214508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1105866"/>
          </a:xfrm>
        </p:spPr>
        <p:txBody>
          <a:bodyPr>
            <a:normAutofit fontScale="90000"/>
          </a:bodyPr>
          <a:lstStyle/>
          <a:p>
            <a:pPr algn="ctr"/>
            <a:r>
              <a:rPr lang="en-US" dirty="0"/>
              <a:t>Shakespeare-Style of plays</a:t>
            </a:r>
            <a:br>
              <a:rPr lang="en-US" dirty="0"/>
            </a:br>
            <a:endParaRPr lang="en-US" dirty="0"/>
          </a:p>
        </p:txBody>
      </p:sp>
      <p:sp>
        <p:nvSpPr>
          <p:cNvPr id="4" name="Content Placeholder 3"/>
          <p:cNvSpPr>
            <a:spLocks noGrp="1"/>
          </p:cNvSpPr>
          <p:nvPr>
            <p:ph idx="1"/>
          </p:nvPr>
        </p:nvSpPr>
        <p:spPr>
          <a:xfrm>
            <a:off x="838200" y="1669774"/>
            <a:ext cx="10515600" cy="4507189"/>
          </a:xfrm>
        </p:spPr>
        <p:txBody>
          <a:bodyPr/>
          <a:lstStyle/>
          <a:p>
            <a:pPr marL="0" indent="0">
              <a:buNone/>
            </a:pPr>
            <a:r>
              <a:rPr lang="en-US" dirty="0" smtClean="0"/>
              <a:t>Who was he: An English poet and playwright between 1590 and 1613.</a:t>
            </a:r>
          </a:p>
          <a:p>
            <a:pPr marL="0" indent="0">
              <a:buNone/>
            </a:pPr>
            <a:endParaRPr lang="en-US" dirty="0"/>
          </a:p>
          <a:p>
            <a:pPr marL="0" indent="0">
              <a:buNone/>
            </a:pPr>
            <a:endParaRPr lang="en-US" dirty="0" smtClean="0"/>
          </a:p>
          <a:p>
            <a:pPr marL="0" indent="0">
              <a:buNone/>
            </a:pPr>
            <a:r>
              <a:rPr lang="en-US" dirty="0" smtClean="0"/>
              <a:t>What are his Styles of Plays: He wrote comedies, historical plays, and tragedies.</a:t>
            </a:r>
          </a:p>
          <a:p>
            <a:pPr marL="0" indent="0">
              <a:buNone/>
            </a:pPr>
            <a:endParaRPr lang="en-US" dirty="0"/>
          </a:p>
          <a:p>
            <a:pPr marL="0" indent="0">
              <a:buNone/>
            </a:pPr>
            <a:r>
              <a:rPr lang="en-US" dirty="0" smtClean="0"/>
              <a:t>Example: Romeo and Juliet</a:t>
            </a:r>
            <a:endParaRPr lang="en-US" dirty="0"/>
          </a:p>
        </p:txBody>
      </p:sp>
    </p:spTree>
    <p:extLst>
      <p:ext uri="{BB962C8B-B14F-4D97-AF65-F5344CB8AC3E}">
        <p14:creationId xmlns:p14="http://schemas.microsoft.com/office/powerpoint/2010/main" val="37112631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Boxer Rebellion</a:t>
            </a:r>
          </a:p>
        </p:txBody>
      </p:sp>
      <p:sp>
        <p:nvSpPr>
          <p:cNvPr id="4" name="Content Placeholder 3"/>
          <p:cNvSpPr>
            <a:spLocks noGrp="1"/>
          </p:cNvSpPr>
          <p:nvPr>
            <p:ph idx="1"/>
          </p:nvPr>
        </p:nvSpPr>
        <p:spPr/>
        <p:txBody>
          <a:bodyPr/>
          <a:lstStyle/>
          <a:p>
            <a:pPr marL="0" indent="0">
              <a:buNone/>
            </a:pPr>
            <a:r>
              <a:rPr lang="en-US" dirty="0"/>
              <a:t>In 1900, in what became known as the </a:t>
            </a:r>
            <a:r>
              <a:rPr lang="en-US" b="1" dirty="0"/>
              <a:t>Boxer Rebellion</a:t>
            </a:r>
            <a:r>
              <a:rPr lang="en-US" dirty="0"/>
              <a:t> (or the </a:t>
            </a:r>
            <a:r>
              <a:rPr lang="en-US" b="1" dirty="0"/>
              <a:t>Boxer</a:t>
            </a:r>
            <a:r>
              <a:rPr lang="en-US" dirty="0"/>
              <a:t> Uprising), a Chinese secret organization called the Society of the Righteous and Harmonious Fists led an uprising in northern China against the spread of Western and Japanese influence there.</a:t>
            </a:r>
          </a:p>
        </p:txBody>
      </p:sp>
    </p:spTree>
    <p:extLst>
      <p:ext uri="{BB962C8B-B14F-4D97-AF65-F5344CB8AC3E}">
        <p14:creationId xmlns:p14="http://schemas.microsoft.com/office/powerpoint/2010/main" val="26208779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Tokugawa </a:t>
            </a:r>
            <a:r>
              <a:rPr lang="en-US" dirty="0" err="1"/>
              <a:t>Shogunate</a:t>
            </a:r>
            <a:endParaRPr lang="en-US" dirty="0"/>
          </a:p>
        </p:txBody>
      </p:sp>
      <p:sp>
        <p:nvSpPr>
          <p:cNvPr id="4" name="Content Placeholder 3"/>
          <p:cNvSpPr>
            <a:spLocks noGrp="1"/>
          </p:cNvSpPr>
          <p:nvPr>
            <p:ph idx="1"/>
          </p:nvPr>
        </p:nvSpPr>
        <p:spPr/>
        <p:txBody>
          <a:bodyPr/>
          <a:lstStyle/>
          <a:p>
            <a:pPr marL="0" indent="0">
              <a:buNone/>
            </a:pPr>
            <a:r>
              <a:rPr lang="en-US" dirty="0"/>
              <a:t>The </a:t>
            </a:r>
            <a:r>
              <a:rPr lang="en-US" b="1" dirty="0"/>
              <a:t>Tokugawa </a:t>
            </a:r>
            <a:r>
              <a:rPr lang="en-US" b="1" dirty="0" err="1"/>
              <a:t>shogunate</a:t>
            </a:r>
            <a:r>
              <a:rPr lang="en-US" dirty="0"/>
              <a:t>, also known as the </a:t>
            </a:r>
            <a:r>
              <a:rPr lang="en-US" b="1" dirty="0"/>
              <a:t>Tokugawa</a:t>
            </a:r>
            <a:r>
              <a:rPr lang="en-US" dirty="0"/>
              <a:t> </a:t>
            </a:r>
            <a:r>
              <a:rPr lang="en-US" dirty="0" err="1" smtClean="0"/>
              <a:t>bakufu</a:t>
            </a:r>
            <a:r>
              <a:rPr lang="en-US" dirty="0" smtClean="0"/>
              <a:t> </a:t>
            </a:r>
            <a:r>
              <a:rPr lang="en-US" dirty="0"/>
              <a:t>and the Edo </a:t>
            </a:r>
            <a:r>
              <a:rPr lang="en-US" dirty="0" err="1" smtClean="0"/>
              <a:t>bakufu</a:t>
            </a:r>
            <a:r>
              <a:rPr lang="en-US" dirty="0" smtClean="0"/>
              <a:t>, </a:t>
            </a:r>
            <a:r>
              <a:rPr lang="en-US" dirty="0"/>
              <a:t>was the last feudal Japanese military government which existed between 1603 and 1868.</a:t>
            </a:r>
          </a:p>
        </p:txBody>
      </p:sp>
    </p:spTree>
    <p:extLst>
      <p:ext uri="{BB962C8B-B14F-4D97-AF65-F5344CB8AC3E}">
        <p14:creationId xmlns:p14="http://schemas.microsoft.com/office/powerpoint/2010/main" val="13241782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85460"/>
          </a:xfrm>
        </p:spPr>
        <p:txBody>
          <a:bodyPr>
            <a:normAutofit fontScale="90000"/>
          </a:bodyPr>
          <a:lstStyle/>
          <a:p>
            <a:pPr algn="ctr"/>
            <a:r>
              <a:rPr lang="en-US" dirty="0"/>
              <a:t>Causes of World War I(Imperialism, Nationalism, Militarism, Alliances) </a:t>
            </a:r>
          </a:p>
        </p:txBody>
      </p:sp>
      <p:sp>
        <p:nvSpPr>
          <p:cNvPr id="4" name="Content Placeholder 3"/>
          <p:cNvSpPr>
            <a:spLocks noGrp="1"/>
          </p:cNvSpPr>
          <p:nvPr>
            <p:ph idx="1"/>
          </p:nvPr>
        </p:nvSpPr>
        <p:spPr>
          <a:xfrm>
            <a:off x="838200" y="1179442"/>
            <a:ext cx="10515600" cy="5552661"/>
          </a:xfrm>
        </p:spPr>
        <p:txBody>
          <a:bodyPr>
            <a:normAutofit fontScale="85000" lnSpcReduction="20000"/>
          </a:bodyPr>
          <a:lstStyle/>
          <a:p>
            <a:pPr marL="0" indent="0">
              <a:buNone/>
            </a:pPr>
            <a:endParaRPr lang="en-US" sz="2400" b="1" dirty="0"/>
          </a:p>
          <a:p>
            <a:pPr marL="0" indent="0">
              <a:buNone/>
            </a:pPr>
            <a:r>
              <a:rPr lang="en-US" sz="2400" b="1" dirty="0" smtClean="0"/>
              <a:t>Imperialism</a:t>
            </a:r>
            <a:r>
              <a:rPr lang="en-US" sz="2400" b="1" dirty="0"/>
              <a:t>:</a:t>
            </a:r>
            <a:r>
              <a:rPr lang="en-US" sz="2400" dirty="0"/>
              <a:t> a policy of extending a country's power and influence through diplomacy or military force</a:t>
            </a:r>
            <a:r>
              <a:rPr lang="en-US" sz="2400" dirty="0" smtClean="0"/>
              <a:t>. As quality territories start to disappear the Imperial nations compete for those that left, causes tension. </a:t>
            </a:r>
          </a:p>
          <a:p>
            <a:pPr marL="0" indent="0">
              <a:buNone/>
            </a:pPr>
            <a:endParaRPr lang="en-US" sz="2400" dirty="0"/>
          </a:p>
          <a:p>
            <a:pPr marL="0" indent="0">
              <a:buNone/>
            </a:pPr>
            <a:r>
              <a:rPr lang="en-US" sz="2400" b="1" dirty="0" smtClean="0"/>
              <a:t>Nationalism</a:t>
            </a:r>
            <a:r>
              <a:rPr lang="en-US" sz="2400" b="1" dirty="0"/>
              <a:t>: </a:t>
            </a:r>
            <a:r>
              <a:rPr lang="en-US" sz="2400" dirty="0"/>
              <a:t>the policy or doctrine of asserting the interests of one's own nation viewed as separate from the interests of other </a:t>
            </a:r>
            <a:r>
              <a:rPr lang="en-US" sz="2400" dirty="0" smtClean="0"/>
              <a:t>nations. As Nations felt that their interest were more important then others they would do what was best for them and not care if it effected others. </a:t>
            </a:r>
            <a:r>
              <a:rPr lang="en-US" sz="2400" dirty="0"/>
              <a:t>In the late 1800s Otto von Bismarck unifies Germany and becomes the first German Chancellor, he wanted to build a powerful State with a Unified National identity. </a:t>
            </a:r>
          </a:p>
          <a:p>
            <a:pPr marL="0" indent="0">
              <a:buNone/>
            </a:pPr>
            <a:endParaRPr lang="en-US" sz="2400" dirty="0" smtClean="0"/>
          </a:p>
          <a:p>
            <a:pPr marL="0" indent="0">
              <a:buNone/>
            </a:pPr>
            <a:endParaRPr lang="en-US" sz="2400" dirty="0"/>
          </a:p>
          <a:p>
            <a:pPr marL="0" indent="0">
              <a:buNone/>
            </a:pPr>
            <a:r>
              <a:rPr lang="en-US" sz="2400" b="1" dirty="0" smtClean="0"/>
              <a:t>Militarism</a:t>
            </a:r>
            <a:r>
              <a:rPr lang="en-US" sz="2400" b="1" dirty="0"/>
              <a:t>:</a:t>
            </a:r>
            <a:r>
              <a:rPr lang="en-US" sz="2400" dirty="0"/>
              <a:t> the belief or desire of a government or people that a country should maintain a strong military capability and be prepared to use it aggressively to defend or promote national interests.</a:t>
            </a:r>
          </a:p>
          <a:p>
            <a:pPr marL="0" indent="0">
              <a:buNone/>
            </a:pPr>
            <a:endParaRPr lang="en-US" sz="2400" dirty="0"/>
          </a:p>
          <a:p>
            <a:pPr marL="0" indent="0">
              <a:buNone/>
            </a:pPr>
            <a:r>
              <a:rPr lang="en-US" sz="2400" b="1" dirty="0" smtClean="0"/>
              <a:t>Alliance</a:t>
            </a:r>
            <a:r>
              <a:rPr lang="en-US" sz="2400" b="1" dirty="0"/>
              <a:t>:</a:t>
            </a:r>
            <a:r>
              <a:rPr lang="en-US" sz="2400" dirty="0"/>
              <a:t> a union or association formed for mutual benefit, especially between countries or organizations</a:t>
            </a:r>
            <a:r>
              <a:rPr lang="en-US" sz="2400" dirty="0" smtClean="0"/>
              <a:t>. As tension starts to build by the imperial nations during the late 1800s, groups of nations signed treaties to protect themselves in case of war. When war between Serbia and Austria-Hungry breaks out these Alliances draw the major world powers into war. </a:t>
            </a:r>
          </a:p>
          <a:p>
            <a:pPr marL="0" indent="0">
              <a:buNone/>
            </a:pPr>
            <a:endParaRPr lang="en-US" dirty="0"/>
          </a:p>
        </p:txBody>
      </p:sp>
    </p:spTree>
    <p:extLst>
      <p:ext uri="{BB962C8B-B14F-4D97-AF65-F5344CB8AC3E}">
        <p14:creationId xmlns:p14="http://schemas.microsoft.com/office/powerpoint/2010/main" val="6918689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What event sparks the fighting of World War I</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smtClean="0"/>
              <a:t>Assassination of Archduke Francis Ferdinand: On June 28, 1914 the heir to the Austrian-Hungry throw and his wife was assassinated in Sarajevo, Bosnia by a Serbian Nationalist. This led to Austria-Hungry declaring war on Serbia and sparks the Frist World War.</a:t>
            </a:r>
            <a:endParaRPr lang="en-US" dirty="0"/>
          </a:p>
        </p:txBody>
      </p:sp>
    </p:spTree>
    <p:extLst>
      <p:ext uri="{BB962C8B-B14F-4D97-AF65-F5344CB8AC3E}">
        <p14:creationId xmlns:p14="http://schemas.microsoft.com/office/powerpoint/2010/main" val="231082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45435" y="172279"/>
            <a:ext cx="10515600" cy="1099930"/>
          </a:xfrm>
        </p:spPr>
        <p:txBody>
          <a:bodyPr>
            <a:normAutofit fontScale="90000"/>
          </a:bodyPr>
          <a:lstStyle/>
          <a:p>
            <a:pPr algn="ctr"/>
            <a:r>
              <a:rPr lang="en-US" dirty="0"/>
              <a:t>Reason for U.S. involvement in WWI (3)</a:t>
            </a:r>
            <a:br>
              <a:rPr lang="en-US" dirty="0"/>
            </a:br>
            <a:endParaRPr lang="en-US" dirty="0"/>
          </a:p>
        </p:txBody>
      </p:sp>
      <p:sp>
        <p:nvSpPr>
          <p:cNvPr id="4" name="Content Placeholder 3"/>
          <p:cNvSpPr>
            <a:spLocks noGrp="1"/>
          </p:cNvSpPr>
          <p:nvPr>
            <p:ph idx="1"/>
          </p:nvPr>
        </p:nvSpPr>
        <p:spPr>
          <a:xfrm>
            <a:off x="838200" y="1484243"/>
            <a:ext cx="10515600" cy="5169798"/>
          </a:xfrm>
        </p:spPr>
        <p:txBody>
          <a:bodyPr>
            <a:normAutofit lnSpcReduction="10000"/>
          </a:bodyPr>
          <a:lstStyle/>
          <a:p>
            <a:pPr marL="0" indent="0">
              <a:buNone/>
            </a:pPr>
            <a:r>
              <a:rPr lang="en-US" sz="2400" b="1" dirty="0" smtClean="0"/>
              <a:t>Sinking of the Lusitania: </a:t>
            </a:r>
            <a:r>
              <a:rPr lang="en-US" sz="2400" dirty="0" smtClean="0"/>
              <a:t>The Germans use unrestricted submarine warfare to try to stop the Allies from getting supplies</a:t>
            </a:r>
            <a:r>
              <a:rPr lang="en-US" sz="2400" dirty="0"/>
              <a:t>.</a:t>
            </a:r>
            <a:r>
              <a:rPr lang="en-US" sz="2400" dirty="0" smtClean="0"/>
              <a:t> They mistakenly attack a British Luxury Liner, and kill over a thousand civilians among them are 128 U.S. citizens. This turns U.S. public opinion against Germany and put pressure on the President to get in the War.</a:t>
            </a:r>
          </a:p>
          <a:p>
            <a:pPr marL="0" indent="0">
              <a:buNone/>
            </a:pPr>
            <a:endParaRPr lang="en-US" sz="2400" dirty="0"/>
          </a:p>
          <a:p>
            <a:pPr marL="0" indent="0">
              <a:buNone/>
            </a:pPr>
            <a:r>
              <a:rPr lang="en-US" sz="2400" b="1" dirty="0" smtClean="0"/>
              <a:t>Giving of Credit to the Allies: </a:t>
            </a:r>
            <a:r>
              <a:rPr lang="en-US" sz="2400" dirty="0" smtClean="0"/>
              <a:t>U.S. businesses allow Britain and France to buy goods on credit. As the war drags on they fear that the Allies are going to lose so they pressure the President to declare War on The Central Powers. </a:t>
            </a:r>
          </a:p>
          <a:p>
            <a:pPr marL="0" indent="0">
              <a:buNone/>
            </a:pPr>
            <a:endParaRPr lang="en-US" sz="2400" dirty="0"/>
          </a:p>
          <a:p>
            <a:pPr marL="0" indent="0">
              <a:buNone/>
            </a:pPr>
            <a:r>
              <a:rPr lang="en-US" sz="2400" b="1" dirty="0" smtClean="0"/>
              <a:t>Zimmermann Note: </a:t>
            </a:r>
            <a:r>
              <a:rPr lang="en-US" sz="2400" dirty="0" smtClean="0"/>
              <a:t>In </a:t>
            </a:r>
            <a:r>
              <a:rPr lang="en-US" sz="2400" dirty="0"/>
              <a:t>1917 </a:t>
            </a:r>
            <a:r>
              <a:rPr lang="en-US" sz="2400" dirty="0" smtClean="0"/>
              <a:t>a diplomatic </a:t>
            </a:r>
            <a:r>
              <a:rPr lang="en-US" sz="2400" dirty="0"/>
              <a:t>proposal from the German Empire offering a military alliance with Mexico, in the event of the United States entering World War I against </a:t>
            </a:r>
            <a:r>
              <a:rPr lang="en-US" sz="2400" dirty="0" smtClean="0"/>
              <a:t>Germany. When the War was won the Germans would give the land taken from Mexico by the U.S. in the Mexican American War back to them. </a:t>
            </a:r>
            <a:endParaRPr lang="en-US" sz="2400" b="1" dirty="0" smtClean="0"/>
          </a:p>
          <a:p>
            <a:pPr marL="0" indent="0">
              <a:buNone/>
            </a:pPr>
            <a:endParaRPr lang="en-US" dirty="0"/>
          </a:p>
        </p:txBody>
      </p:sp>
    </p:spTree>
    <p:extLst>
      <p:ext uri="{BB962C8B-B14F-4D97-AF65-F5344CB8AC3E}">
        <p14:creationId xmlns:p14="http://schemas.microsoft.com/office/powerpoint/2010/main" val="32094278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Trench Warfare</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smtClean="0"/>
              <a:t>This is a strategy used during World War I, in which the armies attacked each other from fortified ditches. This style of fighting led to a stalemate and prolonged the War. </a:t>
            </a:r>
            <a:endParaRPr lang="en-US" dirty="0"/>
          </a:p>
        </p:txBody>
      </p:sp>
    </p:spTree>
    <p:extLst>
      <p:ext uri="{BB962C8B-B14F-4D97-AF65-F5344CB8AC3E}">
        <p14:creationId xmlns:p14="http://schemas.microsoft.com/office/powerpoint/2010/main" val="12065605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6"/>
            <a:ext cx="10515600" cy="1039604"/>
          </a:xfrm>
        </p:spPr>
        <p:txBody>
          <a:bodyPr>
            <a:normAutofit fontScale="90000"/>
          </a:bodyPr>
          <a:lstStyle/>
          <a:p>
            <a:pPr algn="ctr"/>
            <a:r>
              <a:rPr lang="en-US" dirty="0"/>
              <a:t>Treaty of Versailles</a:t>
            </a:r>
            <a:br>
              <a:rPr lang="en-US" dirty="0"/>
            </a:br>
            <a:endParaRPr lang="en-US" dirty="0"/>
          </a:p>
        </p:txBody>
      </p:sp>
      <p:sp>
        <p:nvSpPr>
          <p:cNvPr id="4" name="Content Placeholder 3"/>
          <p:cNvSpPr>
            <a:spLocks noGrp="1"/>
          </p:cNvSpPr>
          <p:nvPr>
            <p:ph idx="1"/>
          </p:nvPr>
        </p:nvSpPr>
        <p:spPr>
          <a:xfrm>
            <a:off x="732182" y="1709531"/>
            <a:ext cx="10515600" cy="4878250"/>
          </a:xfrm>
        </p:spPr>
        <p:txBody>
          <a:bodyPr/>
          <a:lstStyle/>
          <a:p>
            <a:pPr marL="0" indent="0">
              <a:buNone/>
            </a:pPr>
            <a:r>
              <a:rPr lang="en-US" dirty="0"/>
              <a:t>the treaty imposed on Germany by the Allied powers in 1920 after the end of World War I which demanded exorbitant reparations from the </a:t>
            </a:r>
            <a:r>
              <a:rPr lang="en-US" dirty="0" smtClean="0"/>
              <a:t>Germans, took territory from the Central Powers, and redrew boundaries.  </a:t>
            </a:r>
            <a:endParaRPr lang="en-US" dirty="0"/>
          </a:p>
        </p:txBody>
      </p:sp>
    </p:spTree>
    <p:extLst>
      <p:ext uri="{BB962C8B-B14F-4D97-AF65-F5344CB8AC3E}">
        <p14:creationId xmlns:p14="http://schemas.microsoft.com/office/powerpoint/2010/main" val="3557037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Russian Revolution-Bolshevik’s, Lenin-Communism</a:t>
            </a:r>
          </a:p>
        </p:txBody>
      </p:sp>
      <p:sp>
        <p:nvSpPr>
          <p:cNvPr id="4" name="Content Placeholder 3"/>
          <p:cNvSpPr>
            <a:spLocks noGrp="1"/>
          </p:cNvSpPr>
          <p:nvPr>
            <p:ph idx="1"/>
          </p:nvPr>
        </p:nvSpPr>
        <p:spPr>
          <a:xfrm>
            <a:off x="838200" y="1825624"/>
            <a:ext cx="10515600" cy="4720949"/>
          </a:xfrm>
        </p:spPr>
        <p:txBody>
          <a:bodyPr/>
          <a:lstStyle/>
          <a:p>
            <a:pPr marL="0" indent="0">
              <a:buNone/>
            </a:pPr>
            <a:r>
              <a:rPr lang="en-US" dirty="0" smtClean="0"/>
              <a:t>This was </a:t>
            </a:r>
            <a:r>
              <a:rPr lang="en-US" dirty="0"/>
              <a:t>a series of revolutions in the Russian Empire during 1917. The events destroyed </a:t>
            </a:r>
            <a:r>
              <a:rPr lang="en-US" dirty="0" smtClean="0"/>
              <a:t>the old government, Tsar </a:t>
            </a:r>
            <a:r>
              <a:rPr lang="en-US" dirty="0"/>
              <a:t>Nicholas II was forced to </a:t>
            </a:r>
            <a:r>
              <a:rPr lang="en-US" dirty="0" smtClean="0"/>
              <a:t>step </a:t>
            </a:r>
            <a:r>
              <a:rPr lang="en-US" dirty="0"/>
              <a:t>down and was replaced with a provisional government</a:t>
            </a:r>
            <a:r>
              <a:rPr lang="en-US" dirty="0" smtClean="0"/>
              <a:t>.</a:t>
            </a:r>
          </a:p>
          <a:p>
            <a:pPr marL="0" indent="0">
              <a:buNone/>
            </a:pPr>
            <a:endParaRPr lang="en-US" dirty="0" smtClean="0"/>
          </a:p>
          <a:p>
            <a:pPr marL="0" indent="0">
              <a:buNone/>
            </a:pPr>
            <a:r>
              <a:rPr lang="en-US" dirty="0" smtClean="0"/>
              <a:t>Bolsheviks: A </a:t>
            </a:r>
            <a:r>
              <a:rPr lang="en-US" dirty="0"/>
              <a:t>member of the majority faction of the Russian Social Democratic Party, which was renamed the Communist Party after seizing power in the October Revolution of 1917</a:t>
            </a:r>
            <a:r>
              <a:rPr lang="en-US" dirty="0" smtClean="0"/>
              <a:t>.</a:t>
            </a:r>
          </a:p>
          <a:p>
            <a:pPr marL="0" indent="0">
              <a:buNone/>
            </a:pPr>
            <a:endParaRPr lang="en-US" dirty="0"/>
          </a:p>
          <a:p>
            <a:pPr marL="0" indent="0">
              <a:buNone/>
            </a:pPr>
            <a:r>
              <a:rPr lang="en-US" dirty="0" smtClean="0"/>
              <a:t>Lenin: Leads the Bolshevik’s in the November Revolution and becomes for first Communist leader of Russia. </a:t>
            </a:r>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843032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Adolf Hitler</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smtClean="0"/>
              <a:t>He is the leader of the Nazi Party and becomes Chancellor of Germany in 1933. He does away with the Weimar Republic and declares himself as premier leader of Germany. In 1939 he invades Poland and starts World War II.</a:t>
            </a:r>
            <a:endParaRPr lang="en-US" dirty="0"/>
          </a:p>
        </p:txBody>
      </p:sp>
    </p:spTree>
    <p:extLst>
      <p:ext uri="{BB962C8B-B14F-4D97-AF65-F5344CB8AC3E}">
        <p14:creationId xmlns:p14="http://schemas.microsoft.com/office/powerpoint/2010/main" val="8113500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Joseph Stalin</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smtClean="0"/>
              <a:t>He becomes the Communist leader of the Soviet Union after the death of Lenin. At the beginning of World War II he signs a Non-aggression pact with Hitler, but is drawn into the war when Germany breaks the Non-aggression pact. </a:t>
            </a:r>
            <a:endParaRPr lang="en-US" dirty="0"/>
          </a:p>
        </p:txBody>
      </p:sp>
    </p:spTree>
    <p:extLst>
      <p:ext uri="{BB962C8B-B14F-4D97-AF65-F5344CB8AC3E}">
        <p14:creationId xmlns:p14="http://schemas.microsoft.com/office/powerpoint/2010/main" val="956926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986597"/>
          </a:xfrm>
        </p:spPr>
        <p:txBody>
          <a:bodyPr>
            <a:normAutofit fontScale="90000"/>
          </a:bodyPr>
          <a:lstStyle/>
          <a:p>
            <a:pPr algn="ctr"/>
            <a:r>
              <a:rPr lang="en-US" dirty="0"/>
              <a:t>The Protestant Reformation</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a:t>The </a:t>
            </a:r>
            <a:r>
              <a:rPr lang="en-US" b="1" dirty="0"/>
              <a:t>Protestant Reformation</a:t>
            </a:r>
            <a:r>
              <a:rPr lang="en-US" dirty="0"/>
              <a:t> was the 16th-century religious, political, intellectual and cultural upheaval that splintered Catholic </a:t>
            </a:r>
            <a:r>
              <a:rPr lang="en-US" dirty="0" smtClean="0"/>
              <a:t>belief in Europe</a:t>
            </a:r>
            <a:r>
              <a:rPr lang="en-US" dirty="0"/>
              <a:t>, </a:t>
            </a:r>
            <a:r>
              <a:rPr lang="en-US" dirty="0" smtClean="0"/>
              <a:t>and led to the formation of many modern day Christian religions.</a:t>
            </a:r>
          </a:p>
          <a:p>
            <a:pPr marL="0" indent="0">
              <a:buNone/>
            </a:pPr>
            <a:endParaRPr lang="en-US" dirty="0"/>
          </a:p>
        </p:txBody>
      </p:sp>
    </p:spTree>
    <p:extLst>
      <p:ext uri="{BB962C8B-B14F-4D97-AF65-F5344CB8AC3E}">
        <p14:creationId xmlns:p14="http://schemas.microsoft.com/office/powerpoint/2010/main" val="36404365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Non-aggression Pact</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smtClean="0"/>
              <a:t>This is an agreement between nations not to fight each other if a war is declared.  </a:t>
            </a:r>
            <a:endParaRPr lang="en-US" dirty="0"/>
          </a:p>
        </p:txBody>
      </p:sp>
    </p:spTree>
    <p:extLst>
      <p:ext uri="{BB962C8B-B14F-4D97-AF65-F5344CB8AC3E}">
        <p14:creationId xmlns:p14="http://schemas.microsoft.com/office/powerpoint/2010/main" val="7396072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Reasons for U.S. involvement in World War II</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smtClean="0"/>
              <a:t>The Bombing of the U.S. Naval Base at Hawaii on December 7, 1941 forced the U.S. to declare war on the Axis Powers. </a:t>
            </a:r>
            <a:endParaRPr lang="en-US" dirty="0"/>
          </a:p>
        </p:txBody>
      </p:sp>
    </p:spTree>
    <p:extLst>
      <p:ext uri="{BB962C8B-B14F-4D97-AF65-F5344CB8AC3E}">
        <p14:creationId xmlns:p14="http://schemas.microsoft.com/office/powerpoint/2010/main" val="6046299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a:t>D-Day Invasion: What was it and it takes place where?</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smtClean="0"/>
              <a:t>This was the Joint Allied attack on June 6, 1944 into France at Normandy. </a:t>
            </a:r>
            <a:endParaRPr lang="en-US" dirty="0"/>
          </a:p>
        </p:txBody>
      </p:sp>
    </p:spTree>
    <p:extLst>
      <p:ext uri="{BB962C8B-B14F-4D97-AF65-F5344CB8AC3E}">
        <p14:creationId xmlns:p14="http://schemas.microsoft.com/office/powerpoint/2010/main" val="19823272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a:t>Holocaust: What was it and Which groups of people are targeted?</a:t>
            </a:r>
            <a:br>
              <a:rPr lang="en-US" dirty="0"/>
            </a:br>
            <a:endParaRPr lang="en-US" dirty="0"/>
          </a:p>
        </p:txBody>
      </p:sp>
      <p:sp>
        <p:nvSpPr>
          <p:cNvPr id="4" name="Content Placeholder 3"/>
          <p:cNvSpPr>
            <a:spLocks noGrp="1"/>
          </p:cNvSpPr>
          <p:nvPr>
            <p:ph idx="1"/>
          </p:nvPr>
        </p:nvSpPr>
        <p:spPr/>
        <p:txBody>
          <a:bodyPr/>
          <a:lstStyle/>
          <a:p>
            <a:pPr marL="0" lvl="0" indent="0">
              <a:buNone/>
            </a:pPr>
            <a:r>
              <a:rPr lang="en-US" dirty="0"/>
              <a:t>This was the systematic murder or genocide of Jews, Gypsies, Slavs, the disabled, homosexuals and those deemed enemies of Germany  by the Nazis before and during WWII:</a:t>
            </a:r>
          </a:p>
          <a:p>
            <a:pPr marL="0" indent="0">
              <a:buNone/>
            </a:pPr>
            <a:endParaRPr lang="en-US" dirty="0"/>
          </a:p>
        </p:txBody>
      </p:sp>
    </p:spTree>
    <p:extLst>
      <p:ext uri="{BB962C8B-B14F-4D97-AF65-F5344CB8AC3E}">
        <p14:creationId xmlns:p14="http://schemas.microsoft.com/office/powerpoint/2010/main" val="5103741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Manhattan Project</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a:t>The </a:t>
            </a:r>
            <a:r>
              <a:rPr lang="en-US" b="1" dirty="0"/>
              <a:t>Manhattan Project</a:t>
            </a:r>
            <a:r>
              <a:rPr lang="en-US" dirty="0"/>
              <a:t> was a research and development project that produced the first atomic bombs during World War II. </a:t>
            </a:r>
            <a:r>
              <a:rPr lang="en-US" dirty="0" smtClean="0"/>
              <a:t>Most of the work and testing of the atomic bomb was done in New Mexico. </a:t>
            </a:r>
            <a:endParaRPr lang="en-US" dirty="0"/>
          </a:p>
        </p:txBody>
      </p:sp>
    </p:spTree>
    <p:extLst>
      <p:ext uri="{BB962C8B-B14F-4D97-AF65-F5344CB8AC3E}">
        <p14:creationId xmlns:p14="http://schemas.microsoft.com/office/powerpoint/2010/main" val="41787705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a:t>Atomic Bomb dropped on which Japanese Islands?</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smtClean="0"/>
              <a:t>Hiroshima on August 6, 1945</a:t>
            </a:r>
          </a:p>
          <a:p>
            <a:pPr marL="0" indent="0">
              <a:buNone/>
            </a:pPr>
            <a:endParaRPr lang="en-US" dirty="0"/>
          </a:p>
          <a:p>
            <a:pPr marL="0" indent="0">
              <a:buNone/>
            </a:pPr>
            <a:r>
              <a:rPr lang="en-US" dirty="0" smtClean="0"/>
              <a:t>Nagasaki on August 9, 1945 </a:t>
            </a:r>
            <a:endParaRPr lang="en-US" dirty="0"/>
          </a:p>
        </p:txBody>
      </p:sp>
    </p:spTree>
    <p:extLst>
      <p:ext uri="{BB962C8B-B14F-4D97-AF65-F5344CB8AC3E}">
        <p14:creationId xmlns:p14="http://schemas.microsoft.com/office/powerpoint/2010/main" val="6472761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United Nations</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a:t>The </a:t>
            </a:r>
            <a:r>
              <a:rPr lang="en-US" b="1" dirty="0"/>
              <a:t>United Nations</a:t>
            </a:r>
            <a:r>
              <a:rPr lang="en-US" dirty="0"/>
              <a:t> (</a:t>
            </a:r>
            <a:r>
              <a:rPr lang="en-US" b="1" dirty="0"/>
              <a:t>UN</a:t>
            </a:r>
            <a:r>
              <a:rPr lang="en-US" dirty="0"/>
              <a:t>) is an intergovernmental organization established 24 October 1945 to promote international </a:t>
            </a:r>
            <a:r>
              <a:rPr lang="en-US" dirty="0" smtClean="0"/>
              <a:t>co-operation. </a:t>
            </a:r>
            <a:r>
              <a:rPr lang="en-US" dirty="0"/>
              <a:t>T</a:t>
            </a:r>
            <a:r>
              <a:rPr lang="en-US" dirty="0" smtClean="0"/>
              <a:t>he </a:t>
            </a:r>
            <a:r>
              <a:rPr lang="en-US" dirty="0"/>
              <a:t>organization was created following the Second World War to prevent another such conflict.</a:t>
            </a:r>
          </a:p>
        </p:txBody>
      </p:sp>
    </p:spTree>
    <p:extLst>
      <p:ext uri="{BB962C8B-B14F-4D97-AF65-F5344CB8AC3E}">
        <p14:creationId xmlns:p14="http://schemas.microsoft.com/office/powerpoint/2010/main" val="14328094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57470" y="-132522"/>
            <a:ext cx="10515600" cy="1272210"/>
          </a:xfrm>
        </p:spPr>
        <p:txBody>
          <a:bodyPr>
            <a:normAutofit/>
          </a:bodyPr>
          <a:lstStyle/>
          <a:p>
            <a:pPr lvl="0" algn="ctr"/>
            <a:r>
              <a:rPr lang="en-US" sz="4000" dirty="0"/>
              <a:t>Cold War (Marshall Plan, Division of Germany</a:t>
            </a:r>
            <a:r>
              <a:rPr lang="en-US" sz="2800" dirty="0"/>
              <a:t>)</a:t>
            </a:r>
            <a:br>
              <a:rPr lang="en-US" sz="2800" dirty="0"/>
            </a:br>
            <a:endParaRPr lang="en-US" sz="2800" dirty="0"/>
          </a:p>
        </p:txBody>
      </p:sp>
      <p:sp>
        <p:nvSpPr>
          <p:cNvPr id="4" name="Content Placeholder 3"/>
          <p:cNvSpPr>
            <a:spLocks noGrp="1"/>
          </p:cNvSpPr>
          <p:nvPr>
            <p:ph idx="1"/>
          </p:nvPr>
        </p:nvSpPr>
        <p:spPr>
          <a:xfrm>
            <a:off x="838200" y="1113184"/>
            <a:ext cx="10515600" cy="5579164"/>
          </a:xfrm>
        </p:spPr>
        <p:txBody>
          <a:bodyPr>
            <a:normAutofit/>
          </a:bodyPr>
          <a:lstStyle/>
          <a:p>
            <a:pPr marL="0" indent="0">
              <a:buNone/>
            </a:pPr>
            <a:endParaRPr lang="en-US" sz="2000" dirty="0"/>
          </a:p>
          <a:p>
            <a:pPr marL="0" indent="0">
              <a:buNone/>
            </a:pPr>
            <a:r>
              <a:rPr lang="en-US" sz="2000" dirty="0"/>
              <a:t>This was the state of hostility, without direct military conflict, that developed between the U.S. and the Soviet Union after World War II:</a:t>
            </a:r>
            <a:br>
              <a:rPr lang="en-US" sz="2000" dirty="0"/>
            </a:br>
            <a:endParaRPr lang="en-US" sz="2000" dirty="0"/>
          </a:p>
          <a:p>
            <a:pPr marL="0" indent="0">
              <a:buNone/>
            </a:pPr>
            <a:r>
              <a:rPr lang="en-US" sz="2000" dirty="0" smtClean="0"/>
              <a:t>Marshall Plan: U.S. Secretary </a:t>
            </a:r>
            <a:r>
              <a:rPr lang="en-US" sz="2000" dirty="0"/>
              <a:t>of State George C. </a:t>
            </a:r>
            <a:r>
              <a:rPr lang="en-US" sz="2000" dirty="0" smtClean="0"/>
              <a:t>Marshall issued </a:t>
            </a:r>
            <a:r>
              <a:rPr lang="en-US" sz="2000" dirty="0"/>
              <a:t>a call for a comprehensive program to rebuild Europe. Fanned by the fear of Communist expansion and the rapid deterioration of European economies in the winter of 1946–1947, Congress passed the Economic Cooperation Act in March 1948 and approved funding that would eventually rise to over $12 billion for the rebuilding of Western Europe</a:t>
            </a:r>
            <a:r>
              <a:rPr lang="en-US" sz="2000" dirty="0" smtClean="0"/>
              <a:t>.</a:t>
            </a:r>
          </a:p>
          <a:p>
            <a:pPr marL="0" indent="0">
              <a:buNone/>
            </a:pPr>
            <a:endParaRPr lang="en-US" sz="2000" dirty="0"/>
          </a:p>
          <a:p>
            <a:pPr marL="0" indent="0">
              <a:buNone/>
            </a:pPr>
            <a:r>
              <a:rPr lang="en-US" sz="2000" dirty="0" smtClean="0"/>
              <a:t>Division of Germany: </a:t>
            </a:r>
            <a:r>
              <a:rPr lang="en-US" sz="2000" dirty="0"/>
              <a:t>After Germany's defeat in the Second World War, the four main allies in Europe - the United States, Great Britain, the Soviet Union, and France - took part in a joint occupation of the German state. With the original understanding that the country would eventually be reunified, the Allied Powers agreed to share the responsibility of administering Germany and its capital, Berlin, and each took responsibility for a certain portion of the defeated nation. This arrangement ultimately evolved into the division of Germany into a Western and an Eastern sector, thereby contributing to the Cold War division of Europe. </a:t>
            </a:r>
          </a:p>
        </p:txBody>
      </p:sp>
    </p:spTree>
    <p:extLst>
      <p:ext uri="{BB962C8B-B14F-4D97-AF65-F5344CB8AC3E}">
        <p14:creationId xmlns:p14="http://schemas.microsoft.com/office/powerpoint/2010/main" val="32306781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Arms Race</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a:t>The nuclear arms race was central to the Cold War. Many feared where the Cold War was going with the belief that the more nuclear weapons you had, the more powerful you were. Both America and </a:t>
            </a:r>
            <a:r>
              <a:rPr lang="en-US" dirty="0" smtClean="0"/>
              <a:t>Russia</a:t>
            </a:r>
            <a:r>
              <a:rPr lang="en-US" dirty="0"/>
              <a:t> </a:t>
            </a:r>
            <a:r>
              <a:rPr lang="en-US" dirty="0" smtClean="0"/>
              <a:t>massively </a:t>
            </a:r>
            <a:r>
              <a:rPr lang="en-US" dirty="0"/>
              <a:t>built up their stockpiles of nuclear weapons</a:t>
            </a:r>
            <a:r>
              <a:rPr lang="en-US" dirty="0" smtClean="0"/>
              <a:t>. This further increased the tension between the two Superpowers.  </a:t>
            </a:r>
            <a:endParaRPr lang="en-US" dirty="0"/>
          </a:p>
        </p:txBody>
      </p:sp>
    </p:spTree>
    <p:extLst>
      <p:ext uri="{BB962C8B-B14F-4D97-AF65-F5344CB8AC3E}">
        <p14:creationId xmlns:p14="http://schemas.microsoft.com/office/powerpoint/2010/main" val="1085528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N.A.T.O.</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smtClean="0"/>
              <a:t>North Atlantic Treaty Organization: </a:t>
            </a:r>
            <a:r>
              <a:rPr lang="en-US" dirty="0"/>
              <a:t>an organization formed in Washington, D.C. (1949), comprising the 12 nations of the Atlantic Pact together with Greece, Turkey, and the Federal Republic of Germany, for the purpose of collective defense against aggression. </a:t>
            </a:r>
          </a:p>
          <a:p>
            <a:pPr marL="0" indent="0">
              <a:buNone/>
            </a:pPr>
            <a:endParaRPr lang="en-US" dirty="0"/>
          </a:p>
        </p:txBody>
      </p:sp>
    </p:spTree>
    <p:extLst>
      <p:ext uri="{BB962C8B-B14F-4D97-AF65-F5344CB8AC3E}">
        <p14:creationId xmlns:p14="http://schemas.microsoft.com/office/powerpoint/2010/main" val="343902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Martin Luther</a:t>
            </a:r>
          </a:p>
        </p:txBody>
      </p:sp>
      <p:sp>
        <p:nvSpPr>
          <p:cNvPr id="4" name="Content Placeholder 3"/>
          <p:cNvSpPr>
            <a:spLocks noGrp="1"/>
          </p:cNvSpPr>
          <p:nvPr>
            <p:ph idx="1"/>
          </p:nvPr>
        </p:nvSpPr>
        <p:spPr/>
        <p:txBody>
          <a:bodyPr/>
          <a:lstStyle/>
          <a:p>
            <a:pPr marL="0" indent="0">
              <a:buNone/>
            </a:pPr>
            <a:r>
              <a:rPr lang="en-US" dirty="0" smtClean="0"/>
              <a:t>Martin Luther, was a German Monk who is upset about the selling of indulgence by the Catholic Church and voices his dissatisfaction in his writings know as the 95 theses. This leads to the </a:t>
            </a:r>
            <a:r>
              <a:rPr lang="en-US" b="1" dirty="0"/>
              <a:t>Protestant </a:t>
            </a:r>
            <a:r>
              <a:rPr lang="en-US" b="1" dirty="0" smtClean="0"/>
              <a:t>Reformation</a:t>
            </a:r>
            <a:r>
              <a:rPr lang="en-US" dirty="0" smtClean="0"/>
              <a:t> and eventually the restructuring of the Catholic Church</a:t>
            </a:r>
            <a:endParaRPr lang="en-US" dirty="0"/>
          </a:p>
        </p:txBody>
      </p:sp>
    </p:spTree>
    <p:extLst>
      <p:ext uri="{BB962C8B-B14F-4D97-AF65-F5344CB8AC3E}">
        <p14:creationId xmlns:p14="http://schemas.microsoft.com/office/powerpoint/2010/main" val="10481580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Warsaw Pact</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smtClean="0"/>
              <a:t>In response to the development of N.A.T.O. the Soviet Union and it Satellites formed the Warsaw Pact: </a:t>
            </a:r>
            <a:r>
              <a:rPr lang="en-US" dirty="0"/>
              <a:t>organization formed in Warsaw, Poland (1955), comprising Bulgaria, Czechoslovakia, East Germany, Hungary, Poland, Romania, and the U.S.S.R., for collective defense under a joint military command. </a:t>
            </a:r>
          </a:p>
          <a:p>
            <a:pPr marL="0" indent="0">
              <a:buNone/>
            </a:pPr>
            <a:endParaRPr lang="en-US" dirty="0"/>
          </a:p>
        </p:txBody>
      </p:sp>
    </p:spTree>
    <p:extLst>
      <p:ext uri="{BB962C8B-B14F-4D97-AF65-F5344CB8AC3E}">
        <p14:creationId xmlns:p14="http://schemas.microsoft.com/office/powerpoint/2010/main" val="13998490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98782"/>
            <a:ext cx="10515600" cy="1325217"/>
          </a:xfrm>
        </p:spPr>
        <p:txBody>
          <a:bodyPr>
            <a:normAutofit/>
          </a:bodyPr>
          <a:lstStyle/>
          <a:p>
            <a:endParaRPr lang="en-US" dirty="0"/>
          </a:p>
        </p:txBody>
      </p:sp>
      <p:sp>
        <p:nvSpPr>
          <p:cNvPr id="4" name="Content Placeholder 3"/>
          <p:cNvSpPr>
            <a:spLocks noGrp="1"/>
          </p:cNvSpPr>
          <p:nvPr>
            <p:ph idx="1"/>
          </p:nvPr>
        </p:nvSpPr>
        <p:spPr>
          <a:xfrm>
            <a:off x="838200" y="410844"/>
            <a:ext cx="10515600" cy="6447156"/>
          </a:xfrm>
        </p:spPr>
        <p:txBody>
          <a:bodyPr>
            <a:normAutofit fontScale="85000" lnSpcReduction="20000"/>
          </a:bodyPr>
          <a:lstStyle/>
          <a:p>
            <a:pPr marL="0" indent="0">
              <a:buNone/>
            </a:pPr>
            <a:endParaRPr lang="en-US" sz="2400" dirty="0" smtClean="0"/>
          </a:p>
          <a:p>
            <a:pPr marL="0" indent="0" algn="ctr">
              <a:buNone/>
            </a:pPr>
            <a:r>
              <a:rPr lang="en-US" sz="3000" dirty="0"/>
              <a:t>Wars in Asia(Chinese Civil War-Mao Zedong Communism, Korean War, Vietnam)</a:t>
            </a:r>
            <a:br>
              <a:rPr lang="en-US" sz="3000" dirty="0"/>
            </a:br>
            <a:endParaRPr lang="en-US" sz="3000" dirty="0"/>
          </a:p>
          <a:p>
            <a:pPr marL="0" indent="0">
              <a:buNone/>
            </a:pPr>
            <a:endParaRPr lang="en-US" sz="2400" dirty="0" smtClean="0"/>
          </a:p>
          <a:p>
            <a:pPr marL="0" indent="0">
              <a:buNone/>
            </a:pPr>
            <a:r>
              <a:rPr lang="en-US" sz="2400" dirty="0" smtClean="0"/>
              <a:t>Chinese Civil War: Mao Zedong led the Chinese Communist to Victory in the Chinese Civil War in the years following World War II. China becomes the second largest Communist Nation in the during this time period.</a:t>
            </a:r>
          </a:p>
          <a:p>
            <a:pPr marL="0" indent="0">
              <a:buNone/>
            </a:pPr>
            <a:endParaRPr lang="en-US" sz="2400" dirty="0" smtClean="0"/>
          </a:p>
          <a:p>
            <a:pPr marL="0" indent="0">
              <a:buNone/>
            </a:pPr>
            <a:r>
              <a:rPr lang="en-US" sz="2400" dirty="0" smtClean="0"/>
              <a:t>Korean War: After WWII, the U.S. and Soviet Union agreed to temporarily divide Korea at the 38</a:t>
            </a:r>
            <a:r>
              <a:rPr lang="en-US" sz="2400" baseline="30000" dirty="0" smtClean="0"/>
              <a:t>th</a:t>
            </a:r>
            <a:r>
              <a:rPr lang="en-US" sz="2400" dirty="0" smtClean="0"/>
              <a:t> parallel. The Soviet’s see this as a chance to create a new Communist Nation and place Kim IL Sung in command of North Korea. They then recognize North Korea as a new Nation and refuse to participate in open elections. In 1950 the North Korea attacks the South, the United Nations led by the U.S. back South Korea, China backs North Korea and the War is fought for 3 years and becomes a stalemate. With North Korea remaining a Communist nation and South becoming a Democratic nation. </a:t>
            </a:r>
          </a:p>
          <a:p>
            <a:pPr marL="0" indent="0">
              <a:buNone/>
            </a:pPr>
            <a:endParaRPr lang="en-US" sz="2400" dirty="0"/>
          </a:p>
          <a:p>
            <a:pPr marL="0" indent="0">
              <a:buNone/>
            </a:pPr>
            <a:r>
              <a:rPr lang="en-US" sz="2400" dirty="0" smtClean="0"/>
              <a:t>Vietnam</a:t>
            </a:r>
            <a:r>
              <a:rPr lang="en-US" sz="2400" dirty="0"/>
              <a:t>: A war in Southeast </a:t>
            </a:r>
            <a:r>
              <a:rPr lang="en-US" sz="2400" dirty="0" smtClean="0"/>
              <a:t>Asia, which was waged </a:t>
            </a:r>
            <a:r>
              <a:rPr lang="en-US" sz="2400" dirty="0"/>
              <a:t>from 1954 to 1975 between communist North Vietnam and noncommunist South Vietnam, two parts of what was once the French colony of Indochina. Vietnamese communists attempted to take over the South, both by invasion from the North and by guerrilla warfare conducted within the South by the Viet </a:t>
            </a:r>
            <a:r>
              <a:rPr lang="en-US" sz="2400" dirty="0" smtClean="0"/>
              <a:t>Cong. The U.S. gets involved because of its policy of Containment and fear of the Domino effect. The U.S. society becomes dishearten with the war the U.S. pulls out in 1975 and Vietnam becomes a Communist nation. </a:t>
            </a:r>
            <a:endParaRPr lang="en-US" sz="2400" dirty="0"/>
          </a:p>
          <a:p>
            <a:pPr marL="0" indent="0">
              <a:buNone/>
            </a:pPr>
            <a:endParaRPr lang="en-US" sz="2400" dirty="0"/>
          </a:p>
        </p:txBody>
      </p:sp>
    </p:spTree>
    <p:extLst>
      <p:ext uri="{BB962C8B-B14F-4D97-AF65-F5344CB8AC3E}">
        <p14:creationId xmlns:p14="http://schemas.microsoft.com/office/powerpoint/2010/main" val="41878851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Containment</a:t>
            </a:r>
            <a:br>
              <a:rPr lang="en-US" dirty="0"/>
            </a:br>
            <a:endParaRPr lang="en-US" dirty="0"/>
          </a:p>
        </p:txBody>
      </p:sp>
      <p:sp>
        <p:nvSpPr>
          <p:cNvPr id="5" name="Content Placeholder 4"/>
          <p:cNvSpPr>
            <a:spLocks noGrp="1"/>
          </p:cNvSpPr>
          <p:nvPr>
            <p:ph idx="1"/>
          </p:nvPr>
        </p:nvSpPr>
        <p:spPr/>
        <p:txBody>
          <a:bodyPr/>
          <a:lstStyle/>
          <a:p>
            <a:pPr marL="0" indent="0">
              <a:buNone/>
            </a:pPr>
            <a:r>
              <a:rPr lang="en-US" dirty="0" smtClean="0"/>
              <a:t>U.S. Containment </a:t>
            </a:r>
            <a:r>
              <a:rPr lang="en-US" dirty="0"/>
              <a:t>policy was the first major policy during the Cold War and used numerous strategies </a:t>
            </a:r>
            <a:r>
              <a:rPr lang="en-US" dirty="0" smtClean="0"/>
              <a:t>(Truman Doctrine, Marshall plan etc.)to </a:t>
            </a:r>
            <a:r>
              <a:rPr lang="en-US" dirty="0"/>
              <a:t>prevent the spread of </a:t>
            </a:r>
            <a:r>
              <a:rPr lang="en-US" dirty="0" smtClean="0"/>
              <a:t>Communism </a:t>
            </a:r>
            <a:r>
              <a:rPr lang="en-US" dirty="0"/>
              <a:t>abroad</a:t>
            </a:r>
            <a:r>
              <a:rPr lang="en-US" dirty="0" smtClean="0"/>
              <a:t>. The Idea behind this was to treat Communism like a diseases that there was no cure for, and quarantine it  so it did not spread. </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2515386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Domino Theory </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smtClean="0"/>
              <a:t>This was a Theory developed by the U.S. during the Cold War, the idea behind it was that if one East Asian country fall to Communism, the nations surrounding it would also fall to Communism. This theory is why the U.S. gets involved in Vietnam.  </a:t>
            </a:r>
            <a:endParaRPr lang="en-US" dirty="0"/>
          </a:p>
        </p:txBody>
      </p:sp>
    </p:spTree>
    <p:extLst>
      <p:ext uri="{BB962C8B-B14F-4D97-AF65-F5344CB8AC3E}">
        <p14:creationId xmlns:p14="http://schemas.microsoft.com/office/powerpoint/2010/main" val="28018732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Fall of the Berlin Wall</a:t>
            </a:r>
          </a:p>
        </p:txBody>
      </p:sp>
      <p:sp>
        <p:nvSpPr>
          <p:cNvPr id="4" name="Content Placeholder 3"/>
          <p:cNvSpPr>
            <a:spLocks noGrp="1"/>
          </p:cNvSpPr>
          <p:nvPr>
            <p:ph idx="1"/>
          </p:nvPr>
        </p:nvSpPr>
        <p:spPr/>
        <p:txBody>
          <a:bodyPr/>
          <a:lstStyle/>
          <a:p>
            <a:pPr marL="0" lvl="0" indent="0">
              <a:buNone/>
            </a:pPr>
            <a:r>
              <a:rPr lang="en-US" dirty="0" smtClean="0"/>
              <a:t>The Berlin Wall </a:t>
            </a:r>
            <a:r>
              <a:rPr lang="en-US" dirty="0"/>
              <a:t>was a concrete wall that separated East Berlin and West Berlin from 1961 to 1989, built by the Communist East German government to prevent its citizens from fleeing to the </a:t>
            </a:r>
            <a:r>
              <a:rPr lang="en-US" dirty="0" smtClean="0"/>
              <a:t>West. It’s fall in 1989 is one of the first major events in the fall of Communism in Europe and eventfully the end of the Cold War. </a:t>
            </a:r>
            <a:endParaRPr lang="en-US" dirty="0"/>
          </a:p>
          <a:p>
            <a:pPr marL="0" indent="0">
              <a:buNone/>
            </a:pPr>
            <a:endParaRPr lang="en-US" dirty="0"/>
          </a:p>
        </p:txBody>
      </p:sp>
    </p:spTree>
    <p:extLst>
      <p:ext uri="{BB962C8B-B14F-4D97-AF65-F5344CB8AC3E}">
        <p14:creationId xmlns:p14="http://schemas.microsoft.com/office/powerpoint/2010/main" val="16926467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a:t>Mohandas Gandhi’s non-violence Movement for India’s Independence</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smtClean="0"/>
              <a:t>Mohandas Gandhi was an Indian civil rights leader who used non-violence to fight for the independence of India from Britain, which he gains in 1948.</a:t>
            </a:r>
          </a:p>
          <a:p>
            <a:pPr marL="0" indent="0">
              <a:buNone/>
            </a:pPr>
            <a:r>
              <a:rPr lang="en-US" dirty="0" smtClean="0"/>
              <a:t>He used a number of non-violence strategies in his struggle, such as boycotts, fasting, and protest marches. U.S. civil rights leaders, such as Martin Luther King JR., and Cesar Chavez used many of Gandhi’s strategies in their fight for civil liberties. </a:t>
            </a:r>
            <a:endParaRPr lang="en-US" dirty="0"/>
          </a:p>
        </p:txBody>
      </p:sp>
    </p:spTree>
    <p:extLst>
      <p:ext uri="{BB962C8B-B14F-4D97-AF65-F5344CB8AC3E}">
        <p14:creationId xmlns:p14="http://schemas.microsoft.com/office/powerpoint/2010/main" val="23632999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6"/>
            <a:ext cx="10515600" cy="1013100"/>
          </a:xfrm>
        </p:spPr>
        <p:txBody>
          <a:bodyPr>
            <a:normAutofit/>
          </a:bodyPr>
          <a:lstStyle/>
          <a:p>
            <a:pPr algn="ctr"/>
            <a:endParaRPr lang="en-US" dirty="0"/>
          </a:p>
        </p:txBody>
      </p:sp>
      <p:sp>
        <p:nvSpPr>
          <p:cNvPr id="4" name="Content Placeholder 3"/>
          <p:cNvSpPr>
            <a:spLocks noGrp="1"/>
          </p:cNvSpPr>
          <p:nvPr>
            <p:ph idx="1"/>
          </p:nvPr>
        </p:nvSpPr>
        <p:spPr>
          <a:xfrm>
            <a:off x="838200" y="365126"/>
            <a:ext cx="10515600" cy="6492874"/>
          </a:xfrm>
        </p:spPr>
        <p:txBody>
          <a:bodyPr>
            <a:normAutofit/>
          </a:bodyPr>
          <a:lstStyle/>
          <a:p>
            <a:pPr marL="0" indent="0" algn="ctr">
              <a:buNone/>
            </a:pPr>
            <a:r>
              <a:rPr lang="en-US" dirty="0"/>
              <a:t>Globalization: What is it and give an example</a:t>
            </a:r>
            <a:br>
              <a:rPr lang="en-US" dirty="0"/>
            </a:br>
            <a:endParaRPr lang="en-US" b="1" dirty="0" smtClean="0"/>
          </a:p>
          <a:p>
            <a:pPr marL="0" indent="0">
              <a:buNone/>
            </a:pPr>
            <a:endParaRPr lang="en-US" sz="2400" b="1" dirty="0"/>
          </a:p>
          <a:p>
            <a:pPr marL="0" indent="0">
              <a:buNone/>
            </a:pPr>
            <a:r>
              <a:rPr lang="en-US" sz="2400" b="1" dirty="0" smtClean="0"/>
              <a:t>Globalization</a:t>
            </a:r>
            <a:r>
              <a:rPr lang="en-US" sz="2400" dirty="0" smtClean="0"/>
              <a:t> </a:t>
            </a:r>
            <a:r>
              <a:rPr lang="en-US" sz="2400" dirty="0"/>
              <a:t>is a process of interaction and integration among the people, companies, and governments of different nations, a process driven by international trade and investment and aided by information technology</a:t>
            </a:r>
            <a:r>
              <a:rPr lang="en-US" sz="2400" dirty="0" smtClean="0"/>
              <a:t>.</a:t>
            </a:r>
          </a:p>
          <a:p>
            <a:r>
              <a:rPr lang="en-US" sz="2400" dirty="0"/>
              <a:t>The European Union is an economic and political union of 28 countries that are located primarily in Europe.</a:t>
            </a:r>
          </a:p>
          <a:p>
            <a:r>
              <a:rPr lang="en-US" sz="2400" dirty="0"/>
              <a:t>The North American Free Trade Agreement (N.A.F.T.A.) is a trade bloc in North America.</a:t>
            </a:r>
          </a:p>
          <a:p>
            <a:r>
              <a:rPr lang="en-US" sz="2400" dirty="0"/>
              <a:t>One shirt sold in the United States could have been made from Chinese cotton by workers in Thailand. Then it could have been shipped on a French freighter that had a Spanish crew.</a:t>
            </a:r>
          </a:p>
          <a:p>
            <a:r>
              <a:rPr lang="en-US" sz="2400" dirty="0"/>
              <a:t>A McDonald's in Japan and other countries shows the growth of companies over the entire world.</a:t>
            </a:r>
            <a:endParaRPr lang="en-US" sz="2400" dirty="0" smtClean="0"/>
          </a:p>
          <a:p>
            <a:pPr marL="0" indent="0">
              <a:buNone/>
            </a:pPr>
            <a:endParaRPr lang="en-US" sz="2400" dirty="0" smtClean="0"/>
          </a:p>
          <a:p>
            <a:pPr marL="0" indent="0">
              <a:buNone/>
            </a:pPr>
            <a:endParaRPr lang="en-US" sz="2400" dirty="0"/>
          </a:p>
        </p:txBody>
      </p:sp>
    </p:spTree>
    <p:extLst>
      <p:ext uri="{BB962C8B-B14F-4D97-AF65-F5344CB8AC3E}">
        <p14:creationId xmlns:p14="http://schemas.microsoft.com/office/powerpoint/2010/main" val="39204015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6"/>
            <a:ext cx="10515600" cy="907084"/>
          </a:xfrm>
        </p:spPr>
        <p:txBody>
          <a:bodyPr>
            <a:normAutofit fontScale="90000"/>
          </a:bodyPr>
          <a:lstStyle/>
          <a:p>
            <a:pPr algn="ctr"/>
            <a:r>
              <a:rPr lang="en-US" dirty="0"/>
              <a:t>NAFTA</a:t>
            </a:r>
            <a:br>
              <a:rPr lang="en-US" dirty="0"/>
            </a:br>
            <a:endParaRPr lang="en-US" dirty="0"/>
          </a:p>
        </p:txBody>
      </p:sp>
      <p:sp>
        <p:nvSpPr>
          <p:cNvPr id="4" name="Content Placeholder 3"/>
          <p:cNvSpPr>
            <a:spLocks noGrp="1"/>
          </p:cNvSpPr>
          <p:nvPr>
            <p:ph idx="1"/>
          </p:nvPr>
        </p:nvSpPr>
        <p:spPr>
          <a:xfrm>
            <a:off x="838200" y="1272210"/>
            <a:ext cx="10515600" cy="4904753"/>
          </a:xfrm>
        </p:spPr>
        <p:txBody>
          <a:bodyPr/>
          <a:lstStyle/>
          <a:p>
            <a:pPr marL="0" indent="0">
              <a:buNone/>
            </a:pPr>
            <a:endParaRPr lang="en-US" i="1" dirty="0" smtClean="0"/>
          </a:p>
          <a:p>
            <a:pPr marL="0" indent="0">
              <a:buNone/>
            </a:pPr>
            <a:r>
              <a:rPr lang="en-US" dirty="0"/>
              <a:t>North American Free Trade Agreement</a:t>
            </a:r>
            <a:endParaRPr lang="en-US" i="1" dirty="0"/>
          </a:p>
          <a:p>
            <a:pPr marL="0" indent="0">
              <a:buNone/>
            </a:pPr>
            <a:endParaRPr lang="en-US" i="1" dirty="0" smtClean="0"/>
          </a:p>
          <a:p>
            <a:pPr marL="0" indent="0">
              <a:buNone/>
            </a:pPr>
            <a:r>
              <a:rPr lang="en-US" i="1" dirty="0" smtClean="0"/>
              <a:t>NAFTA</a:t>
            </a:r>
            <a:r>
              <a:rPr lang="en-US" dirty="0" smtClean="0"/>
              <a:t> </a:t>
            </a:r>
            <a:r>
              <a:rPr lang="en-US" dirty="0"/>
              <a:t>is an agreement among the United States, Canada and Mexico designed to remove tariff barriers between the three countries</a:t>
            </a:r>
            <a:r>
              <a:rPr lang="en-US" dirty="0" smtClean="0"/>
              <a:t>. It has been beneficial for the U.S. and Canada, but has yet to have significant positive results in Mexico. </a:t>
            </a:r>
            <a:endParaRPr lang="en-US" dirty="0"/>
          </a:p>
        </p:txBody>
      </p:sp>
    </p:spTree>
    <p:extLst>
      <p:ext uri="{BB962C8B-B14F-4D97-AF65-F5344CB8AC3E}">
        <p14:creationId xmlns:p14="http://schemas.microsoft.com/office/powerpoint/2010/main" val="22244051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Global Threat of Terrorism</a:t>
            </a:r>
            <a:br>
              <a:rPr lang="en-US" dirty="0"/>
            </a:br>
            <a:endParaRPr lang="en-US" dirty="0"/>
          </a:p>
        </p:txBody>
      </p:sp>
      <p:sp>
        <p:nvSpPr>
          <p:cNvPr id="4" name="Content Placeholder 3"/>
          <p:cNvSpPr>
            <a:spLocks noGrp="1"/>
          </p:cNvSpPr>
          <p:nvPr>
            <p:ph idx="1"/>
          </p:nvPr>
        </p:nvSpPr>
        <p:spPr/>
        <p:txBody>
          <a:bodyPr/>
          <a:lstStyle/>
          <a:p>
            <a:pPr marL="0" lvl="0" indent="0">
              <a:buNone/>
            </a:pPr>
            <a:r>
              <a:rPr lang="en-US" dirty="0" smtClean="0"/>
              <a:t>Terrorism </a:t>
            </a:r>
            <a:r>
              <a:rPr lang="en-US" dirty="0"/>
              <a:t>is the deliberate use of random violence, especially against civilians, to achieve political </a:t>
            </a:r>
            <a:r>
              <a:rPr lang="en-US" dirty="0" smtClean="0"/>
              <a:t>goals. Throughout history smaller and weaker nations have used terrorism to defend themselves against a more powerful enemy, but since the 1970s groups not officially affiliated with nations have increased the use of Terrorism.   </a:t>
            </a:r>
            <a:endParaRPr lang="en-US" dirty="0"/>
          </a:p>
          <a:p>
            <a:pPr marL="0" indent="0">
              <a:buNone/>
            </a:pPr>
            <a:endParaRPr lang="en-US" dirty="0"/>
          </a:p>
        </p:txBody>
      </p:sp>
    </p:spTree>
    <p:extLst>
      <p:ext uri="{BB962C8B-B14F-4D97-AF65-F5344CB8AC3E}">
        <p14:creationId xmlns:p14="http://schemas.microsoft.com/office/powerpoint/2010/main" val="7097433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Apartheid-South Africa</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a:t>was a system of racial segregation in South Africa enforced through legislation by the National Party (NP), the governing party from 1948 to 1994.</a:t>
            </a:r>
          </a:p>
        </p:txBody>
      </p:sp>
    </p:spTree>
    <p:extLst>
      <p:ext uri="{BB962C8B-B14F-4D97-AF65-F5344CB8AC3E}">
        <p14:creationId xmlns:p14="http://schemas.microsoft.com/office/powerpoint/2010/main" val="1727565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John Calvin</a:t>
            </a:r>
            <a:br>
              <a:rPr lang="en-US" dirty="0"/>
            </a:br>
            <a:endParaRPr lang="en-US" dirty="0"/>
          </a:p>
        </p:txBody>
      </p:sp>
      <p:sp>
        <p:nvSpPr>
          <p:cNvPr id="4" name="Content Placeholder 3"/>
          <p:cNvSpPr>
            <a:spLocks noGrp="1"/>
          </p:cNvSpPr>
          <p:nvPr>
            <p:ph idx="1"/>
          </p:nvPr>
        </p:nvSpPr>
        <p:spPr/>
        <p:txBody>
          <a:bodyPr/>
          <a:lstStyle/>
          <a:p>
            <a:pPr marL="0" indent="0">
              <a:buNone/>
            </a:pPr>
            <a:r>
              <a:rPr lang="en-US" dirty="0" smtClean="0"/>
              <a:t>John Calvin, trained as a priest and lawyer and was also unhappy with the Catholic Church. He leaves the Church and creates his own religion based around his idea of predestination. </a:t>
            </a:r>
            <a:endParaRPr lang="en-US" dirty="0"/>
          </a:p>
        </p:txBody>
      </p:sp>
    </p:spTree>
    <p:extLst>
      <p:ext uri="{BB962C8B-B14F-4D97-AF65-F5344CB8AC3E}">
        <p14:creationId xmlns:p14="http://schemas.microsoft.com/office/powerpoint/2010/main" val="809705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lvl="0" algn="ctr"/>
            <a:r>
              <a:rPr lang="en-US" sz="3600" dirty="0"/>
              <a:t>The Spanish Inquisition-What was the Consequence? </a:t>
            </a:r>
            <a:r>
              <a:rPr lang="en-US" sz="2800" dirty="0"/>
              <a:t/>
            </a:r>
            <a:br>
              <a:rPr lang="en-US" sz="2800" dirty="0"/>
            </a:br>
            <a:endParaRPr lang="en-US" sz="2800" dirty="0"/>
          </a:p>
        </p:txBody>
      </p:sp>
      <p:sp>
        <p:nvSpPr>
          <p:cNvPr id="4" name="Content Placeholder 3"/>
          <p:cNvSpPr>
            <a:spLocks noGrp="1"/>
          </p:cNvSpPr>
          <p:nvPr>
            <p:ph idx="1"/>
          </p:nvPr>
        </p:nvSpPr>
        <p:spPr/>
        <p:txBody>
          <a:bodyPr/>
          <a:lstStyle/>
          <a:p>
            <a:pPr marL="0" indent="0">
              <a:buNone/>
            </a:pPr>
            <a:endParaRPr lang="en-US" dirty="0" smtClean="0"/>
          </a:p>
          <a:p>
            <a:pPr marL="0" indent="0">
              <a:buNone/>
            </a:pPr>
            <a:r>
              <a:rPr lang="en-US" dirty="0"/>
              <a:t>This was a court set up by the Catholic Church to get people to recant their ideas by torturing them :</a:t>
            </a:r>
            <a:br>
              <a:rPr lang="en-US" dirty="0"/>
            </a:br>
            <a:endParaRPr lang="en-US" dirty="0"/>
          </a:p>
          <a:p>
            <a:pPr marL="0" indent="0">
              <a:buNone/>
            </a:pPr>
            <a:endParaRPr lang="en-US" dirty="0" smtClean="0"/>
          </a:p>
          <a:p>
            <a:pPr marL="0" indent="0">
              <a:buNone/>
            </a:pPr>
            <a:endParaRPr lang="en-US" dirty="0"/>
          </a:p>
          <a:p>
            <a:pPr marL="0" indent="0">
              <a:buNone/>
            </a:pPr>
            <a:r>
              <a:rPr lang="en-US" dirty="0" smtClean="0"/>
              <a:t>It gave the Catholic Church control through fear, not only in religion, but also in politics. This led to fear and dislike of the Church. </a:t>
            </a:r>
            <a:endParaRPr lang="en-US" dirty="0"/>
          </a:p>
        </p:txBody>
      </p:sp>
    </p:spTree>
    <p:extLst>
      <p:ext uri="{BB962C8B-B14F-4D97-AF65-F5344CB8AC3E}">
        <p14:creationId xmlns:p14="http://schemas.microsoft.com/office/powerpoint/2010/main" val="1126308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sz="3600" dirty="0"/>
              <a:t>Columbian Exchange-Impact on Britain, Africa, and the Americas</a:t>
            </a:r>
            <a:r>
              <a:rPr lang="en-US" sz="2800" dirty="0"/>
              <a:t/>
            </a:r>
            <a:br>
              <a:rPr lang="en-US" sz="2800" dirty="0"/>
            </a:br>
            <a:endParaRPr lang="en-US" sz="2800" dirty="0"/>
          </a:p>
        </p:txBody>
      </p:sp>
      <p:sp>
        <p:nvSpPr>
          <p:cNvPr id="4" name="Content Placeholder 3"/>
          <p:cNvSpPr>
            <a:spLocks noGrp="1"/>
          </p:cNvSpPr>
          <p:nvPr>
            <p:ph idx="1"/>
          </p:nvPr>
        </p:nvSpPr>
        <p:spPr/>
        <p:txBody>
          <a:bodyPr/>
          <a:lstStyle/>
          <a:p>
            <a:pPr marL="0" indent="0">
              <a:buNone/>
            </a:pPr>
            <a:endParaRPr lang="en-US" dirty="0" smtClean="0"/>
          </a:p>
          <a:p>
            <a:pPr marL="0" indent="0">
              <a:buNone/>
            </a:pPr>
            <a:r>
              <a:rPr lang="en-US" dirty="0"/>
              <a:t>This is the Global trading network of goods between Europe and its colonies, named after Christopher Columbus:</a:t>
            </a:r>
          </a:p>
          <a:p>
            <a:pPr marL="0" indent="0">
              <a:buNone/>
            </a:pPr>
            <a:r>
              <a:rPr lang="en-US" dirty="0" smtClean="0"/>
              <a:t>Britain: Wealth and they become a World Power</a:t>
            </a:r>
          </a:p>
          <a:p>
            <a:pPr marL="0" indent="0">
              <a:buNone/>
            </a:pPr>
            <a:endParaRPr lang="en-US" dirty="0" smtClean="0"/>
          </a:p>
          <a:p>
            <a:pPr marL="0" indent="0">
              <a:buNone/>
            </a:pPr>
            <a:r>
              <a:rPr lang="en-US" dirty="0" smtClean="0"/>
              <a:t>Africa: Destroyed their economy becomes reliant on Europe for its survival. </a:t>
            </a:r>
          </a:p>
          <a:p>
            <a:pPr marL="0" indent="0">
              <a:buNone/>
            </a:pPr>
            <a:endParaRPr lang="en-US" dirty="0"/>
          </a:p>
          <a:p>
            <a:pPr marL="0" indent="0">
              <a:buNone/>
            </a:pPr>
            <a:r>
              <a:rPr lang="en-US" dirty="0" smtClean="0"/>
              <a:t> Americas: Gives them slave labor leads to wealth. </a:t>
            </a:r>
            <a:endParaRPr lang="en-US" dirty="0"/>
          </a:p>
          <a:p>
            <a:pPr marL="0" indent="0">
              <a:buNone/>
            </a:pPr>
            <a:endParaRPr lang="en-US" dirty="0"/>
          </a:p>
        </p:txBody>
      </p:sp>
    </p:spTree>
    <p:extLst>
      <p:ext uri="{BB962C8B-B14F-4D97-AF65-F5344CB8AC3E}">
        <p14:creationId xmlns:p14="http://schemas.microsoft.com/office/powerpoint/2010/main" val="1641901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sz="4000" dirty="0"/>
              <a:t>Triangular Trade-Impact on Africa and Europe</a:t>
            </a: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a:t>This was a colonial trade route among Europe and its colonies, the West Indies, and Africa in which goods were exchanged for slaves:</a:t>
            </a:r>
            <a:br>
              <a:rPr lang="en-US" dirty="0"/>
            </a:br>
            <a:endParaRPr lang="en-US" dirty="0"/>
          </a:p>
          <a:p>
            <a:pPr marL="0" indent="0">
              <a:buNone/>
            </a:pPr>
            <a:r>
              <a:rPr lang="en-US" dirty="0" smtClean="0"/>
              <a:t>Africa</a:t>
            </a:r>
            <a:r>
              <a:rPr lang="en-US" dirty="0"/>
              <a:t>: Destroyed their economy becomes reliant on Europe for its </a:t>
            </a:r>
            <a:r>
              <a:rPr lang="en-US" dirty="0" smtClean="0"/>
              <a:t>survival, leads to the lost of population, and destruction of a number of tribes.</a:t>
            </a:r>
          </a:p>
          <a:p>
            <a:pPr marL="0" indent="0">
              <a:buNone/>
            </a:pPr>
            <a:endParaRPr lang="en-US" dirty="0"/>
          </a:p>
          <a:p>
            <a:pPr marL="0" indent="0">
              <a:buNone/>
            </a:pPr>
            <a:r>
              <a:rPr lang="en-US" dirty="0" smtClean="0"/>
              <a:t>Europe: Allows for Colonization of the Americas and Wealth. </a:t>
            </a:r>
            <a:endParaRPr lang="en-US" dirty="0"/>
          </a:p>
          <a:p>
            <a:pPr marL="0" indent="0">
              <a:buNone/>
            </a:pPr>
            <a:endParaRPr lang="en-US" dirty="0"/>
          </a:p>
        </p:txBody>
      </p:sp>
    </p:spTree>
    <p:extLst>
      <p:ext uri="{BB962C8B-B14F-4D97-AF65-F5344CB8AC3E}">
        <p14:creationId xmlns:p14="http://schemas.microsoft.com/office/powerpoint/2010/main" val="1971683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1691</TotalTime>
  <Words>3044</Words>
  <Application>Microsoft Office PowerPoint</Application>
  <PresentationFormat>Widescreen</PresentationFormat>
  <Paragraphs>210</Paragraphs>
  <Slides>59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59</vt:i4>
      </vt:variant>
    </vt:vector>
  </HeadingPairs>
  <TitlesOfParts>
    <vt:vector size="63" baseType="lpstr">
      <vt:lpstr>Arial</vt:lpstr>
      <vt:lpstr>Calibri</vt:lpstr>
      <vt:lpstr>Calibri Light</vt:lpstr>
      <vt:lpstr>Office Theme</vt:lpstr>
      <vt:lpstr>Where did the Renaissance Start and Why? </vt:lpstr>
      <vt:lpstr>Leonardo da Vinci- Art work, Renaissance Man </vt:lpstr>
      <vt:lpstr>Shakespeare-Style of plays </vt:lpstr>
      <vt:lpstr>The Protestant Reformation </vt:lpstr>
      <vt:lpstr>Martin Luther</vt:lpstr>
      <vt:lpstr>John Calvin </vt:lpstr>
      <vt:lpstr>The Spanish Inquisition-What was the Consequence?  </vt:lpstr>
      <vt:lpstr>Columbian Exchange-Impact on Britain, Africa, and the Americas </vt:lpstr>
      <vt:lpstr>Triangular Trade-Impact on Africa and Europe</vt:lpstr>
      <vt:lpstr>Middle Passage-What is it? </vt:lpstr>
      <vt:lpstr>What was the Scientific Revolution</vt:lpstr>
      <vt:lpstr>Isaac Newton </vt:lpstr>
      <vt:lpstr>Natural Law</vt:lpstr>
      <vt:lpstr>Social Contract</vt:lpstr>
      <vt:lpstr>Which Enlighten Philosopher’s had the greatest impact on the development of the U.S. Constitution   </vt:lpstr>
      <vt:lpstr>Heliocentric </vt:lpstr>
      <vt:lpstr>The Glorious Revolution-William and Mary</vt:lpstr>
      <vt:lpstr>Napoleonic Code </vt:lpstr>
      <vt:lpstr>Maximilien Robespierre</vt:lpstr>
      <vt:lpstr>Napoleon Bonaparte </vt:lpstr>
      <vt:lpstr>Industrial Revolution </vt:lpstr>
      <vt:lpstr>How did the Industrial Revolution impact the cities (Urbanization) and labor(unions) </vt:lpstr>
      <vt:lpstr>Communism-Karl Marx </vt:lpstr>
      <vt:lpstr>Imperialism-Impact on Africa </vt:lpstr>
      <vt:lpstr>Direct Control-Imperialism </vt:lpstr>
      <vt:lpstr>Indirect Control-Imperialism</vt:lpstr>
      <vt:lpstr>Sphere of Influence-British Empire (India, China</vt:lpstr>
      <vt:lpstr>Political Structure of East Asia-Meiji Restoration</vt:lpstr>
      <vt:lpstr>Open Door Policy </vt:lpstr>
      <vt:lpstr>Boxer Rebellion</vt:lpstr>
      <vt:lpstr>Tokugawa Shogunate</vt:lpstr>
      <vt:lpstr>Causes of World War I(Imperialism, Nationalism, Militarism, Alliances) </vt:lpstr>
      <vt:lpstr>What event sparks the fighting of World War I </vt:lpstr>
      <vt:lpstr>Reason for U.S. involvement in WWI (3) </vt:lpstr>
      <vt:lpstr>Trench Warfare </vt:lpstr>
      <vt:lpstr>Treaty of Versailles </vt:lpstr>
      <vt:lpstr>Russian Revolution-Bolshevik’s, Lenin-Communism</vt:lpstr>
      <vt:lpstr>Adolf Hitler </vt:lpstr>
      <vt:lpstr>Joseph Stalin </vt:lpstr>
      <vt:lpstr>Non-aggression Pact </vt:lpstr>
      <vt:lpstr>Reasons for U.S. involvement in World War II </vt:lpstr>
      <vt:lpstr>D-Day Invasion: What was it and it takes place where? </vt:lpstr>
      <vt:lpstr>Holocaust: What was it and Which groups of people are targeted? </vt:lpstr>
      <vt:lpstr>Manhattan Project </vt:lpstr>
      <vt:lpstr>Atomic Bomb dropped on which Japanese Islands? </vt:lpstr>
      <vt:lpstr>United Nations </vt:lpstr>
      <vt:lpstr>Cold War (Marshall Plan, Division of Germany) </vt:lpstr>
      <vt:lpstr>Arms Race </vt:lpstr>
      <vt:lpstr>N.A.T.O. </vt:lpstr>
      <vt:lpstr>Warsaw Pact </vt:lpstr>
      <vt:lpstr>PowerPoint Presentation</vt:lpstr>
      <vt:lpstr>Containment </vt:lpstr>
      <vt:lpstr>Domino Theory  </vt:lpstr>
      <vt:lpstr>Fall of the Berlin Wall</vt:lpstr>
      <vt:lpstr>Mohandas Gandhi’s non-violence Movement for India’s Independence </vt:lpstr>
      <vt:lpstr>PowerPoint Presentation</vt:lpstr>
      <vt:lpstr>NAFTA </vt:lpstr>
      <vt:lpstr>Global Threat of Terrorism </vt:lpstr>
      <vt:lpstr>Apartheid-South Africa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did the Renaissance Start and Why?</dc:title>
  <dc:creator>Richard Grace</dc:creator>
  <cp:lastModifiedBy>Richard Grace</cp:lastModifiedBy>
  <cp:revision>85</cp:revision>
  <dcterms:created xsi:type="dcterms:W3CDTF">2015-04-14T14:54:46Z</dcterms:created>
  <dcterms:modified xsi:type="dcterms:W3CDTF">2015-05-12T15:32:45Z</dcterms:modified>
</cp:coreProperties>
</file>